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60"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3258342-9C92-4217-9D59-99B592EFA343}" type="datetimeFigureOut">
              <a:rPr lang="en-AU" smtClean="0"/>
              <a:t>28/08/2014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69B16D-0165-4E8A-B409-23486592808D}"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3258342-9C92-4217-9D59-99B592EFA343}" type="datetimeFigureOut">
              <a:rPr lang="en-AU" smtClean="0"/>
              <a:t>28/08/2014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69B16D-0165-4E8A-B409-23486592808D}"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3258342-9C92-4217-9D59-99B592EFA343}" type="datetimeFigureOut">
              <a:rPr lang="en-AU" smtClean="0"/>
              <a:t>28/08/2014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69B16D-0165-4E8A-B409-23486592808D}"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3258342-9C92-4217-9D59-99B592EFA343}" type="datetimeFigureOut">
              <a:rPr lang="en-AU" smtClean="0"/>
              <a:t>28/08/2014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69B16D-0165-4E8A-B409-23486592808D}"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258342-9C92-4217-9D59-99B592EFA343}" type="datetimeFigureOut">
              <a:rPr lang="en-AU" smtClean="0"/>
              <a:t>28/08/2014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69B16D-0165-4E8A-B409-23486592808D}"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3258342-9C92-4217-9D59-99B592EFA343}" type="datetimeFigureOut">
              <a:rPr lang="en-AU" smtClean="0"/>
              <a:t>28/08/2014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69B16D-0165-4E8A-B409-23486592808D}"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3258342-9C92-4217-9D59-99B592EFA343}" type="datetimeFigureOut">
              <a:rPr lang="en-AU" smtClean="0"/>
              <a:t>28/08/2014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169B16D-0165-4E8A-B409-23486592808D}"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3258342-9C92-4217-9D59-99B592EFA343}" type="datetimeFigureOut">
              <a:rPr lang="en-AU" smtClean="0"/>
              <a:t>28/08/2014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169B16D-0165-4E8A-B409-23486592808D}"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58342-9C92-4217-9D59-99B592EFA343}" type="datetimeFigureOut">
              <a:rPr lang="en-AU" smtClean="0"/>
              <a:t>28/08/2014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169B16D-0165-4E8A-B409-23486592808D}"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58342-9C92-4217-9D59-99B592EFA343}" type="datetimeFigureOut">
              <a:rPr lang="en-AU" smtClean="0"/>
              <a:t>28/08/2014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69B16D-0165-4E8A-B409-23486592808D}"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58342-9C92-4217-9D59-99B592EFA343}" type="datetimeFigureOut">
              <a:rPr lang="en-AU" smtClean="0"/>
              <a:t>28/08/2014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69B16D-0165-4E8A-B409-23486592808D}"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58342-9C92-4217-9D59-99B592EFA343}" type="datetimeFigureOut">
              <a:rPr lang="en-AU" smtClean="0"/>
              <a:t>28/08/2014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69B16D-0165-4E8A-B409-23486592808D}"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7584" y="116632"/>
            <a:ext cx="7591887" cy="707886"/>
          </a:xfrm>
          <a:prstGeom prst="rect">
            <a:avLst/>
          </a:prstGeom>
          <a:noFill/>
        </p:spPr>
        <p:txBody>
          <a:bodyPr wrap="none" rtlCol="0">
            <a:spAutoFit/>
          </a:bodyPr>
          <a:lstStyle/>
          <a:p>
            <a:r>
              <a:rPr lang="en-AU" sz="4000" b="1" dirty="0" err="1" smtClean="0"/>
              <a:t>Audiological</a:t>
            </a:r>
            <a:r>
              <a:rPr lang="en-AU" sz="4000" b="1" dirty="0" smtClean="0"/>
              <a:t> Listening Post Activity</a:t>
            </a:r>
            <a:endParaRPr lang="en-AU" sz="4000" b="1" dirty="0"/>
          </a:p>
        </p:txBody>
      </p:sp>
      <p:graphicFrame>
        <p:nvGraphicFramePr>
          <p:cNvPr id="6" name="Table 5"/>
          <p:cNvGraphicFramePr>
            <a:graphicFrameLocks noGrp="1"/>
          </p:cNvGraphicFramePr>
          <p:nvPr/>
        </p:nvGraphicFramePr>
        <p:xfrm>
          <a:off x="395536" y="980728"/>
          <a:ext cx="8352928" cy="5638800"/>
        </p:xfrm>
        <a:graphic>
          <a:graphicData uri="http://schemas.openxmlformats.org/drawingml/2006/table">
            <a:tbl>
              <a:tblPr firstRow="1" bandRow="1">
                <a:tableStyleId>{5C22544A-7EE6-4342-B048-85BDC9FD1C3A}</a:tableStyleId>
              </a:tblPr>
              <a:tblGrid>
                <a:gridCol w="2592288"/>
                <a:gridCol w="576064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b="1" i="0" u="none" strike="noStrike" dirty="0" smtClean="0">
                          <a:solidFill>
                            <a:schemeClr val="tx1"/>
                          </a:solidFill>
                          <a:latin typeface="Arial"/>
                        </a:rPr>
                        <a:t>Songs/Anthems/Odes</a:t>
                      </a:r>
                      <a:r>
                        <a:rPr lang="en-AU" sz="1400" b="0" i="0" u="none" strike="noStrike" dirty="0" smtClean="0">
                          <a:solidFill>
                            <a:schemeClr val="tx1"/>
                          </a:solidFill>
                          <a:latin typeface="Arial"/>
                        </a:rPr>
                        <a:t/>
                      </a:r>
                      <a:br>
                        <a:rPr lang="en-AU" sz="1400" b="0" i="0" u="none" strike="noStrike" dirty="0" smtClean="0">
                          <a:solidFill>
                            <a:schemeClr val="tx1"/>
                          </a:solidFill>
                          <a:latin typeface="Arial"/>
                        </a:rPr>
                      </a:br>
                      <a:r>
                        <a:rPr lang="en-AU" sz="1400" b="0" i="0" u="none" strike="noStrike" dirty="0" err="1" smtClean="0">
                          <a:solidFill>
                            <a:schemeClr val="tx1"/>
                          </a:solidFill>
                          <a:latin typeface="Arial"/>
                        </a:rPr>
                        <a:t>Audiological</a:t>
                      </a:r>
                      <a:r>
                        <a:rPr lang="en-AU" sz="1400" b="0" i="0" u="none" strike="noStrike" dirty="0" smtClean="0">
                          <a:solidFill>
                            <a:schemeClr val="tx1"/>
                          </a:solidFill>
                          <a:latin typeface="Arial"/>
                        </a:rPr>
                        <a:t> Literacy: Listening</a:t>
                      </a:r>
                      <a:br>
                        <a:rPr lang="en-AU" sz="1400" b="0" i="0" u="none" strike="noStrike" dirty="0" smtClean="0">
                          <a:solidFill>
                            <a:schemeClr val="tx1"/>
                          </a:solidFill>
                          <a:latin typeface="Arial"/>
                        </a:rPr>
                      </a:br>
                      <a:endParaRPr lang="en-AU" sz="1400" b="0" i="0" u="none" strike="noStrike" dirty="0" smtClean="0">
                        <a:solidFill>
                          <a:schemeClr val="tx1"/>
                        </a:solidFill>
                        <a:latin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400" b="0" i="0" u="none" strike="noStrike" dirty="0" smtClean="0">
                          <a:solidFill>
                            <a:schemeClr val="tx1"/>
                          </a:solidFill>
                          <a:latin typeface="Arial"/>
                        </a:rPr>
                        <a:t>Text mode: Fiction or non-fiction,  oral, digital,  multimodal, song, anthem, ode</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400" b="0" i="0" u="none" strike="noStrike" dirty="0" smtClean="0">
                        <a:solidFill>
                          <a:schemeClr val="tx1"/>
                        </a:solidFill>
                        <a:latin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400" b="1" i="0" u="sng" strike="noStrike" dirty="0" smtClean="0">
                          <a:solidFill>
                            <a:schemeClr val="tx1"/>
                          </a:solidFill>
                          <a:latin typeface="Arial"/>
                        </a:rPr>
                        <a:t>AC</a:t>
                      </a:r>
                      <a:r>
                        <a:rPr lang="en-AU" sz="1400" b="1" i="0" u="sng" strike="noStrike" baseline="0" dirty="0" smtClean="0">
                          <a:solidFill>
                            <a:schemeClr val="tx1"/>
                          </a:solidFill>
                          <a:latin typeface="Arial"/>
                        </a:rPr>
                        <a:t> Curriculum Codes:</a:t>
                      </a:r>
                      <a:r>
                        <a:rPr lang="en-AU" sz="1400" b="1" i="0" u="sng" strike="noStrike" dirty="0" smtClean="0">
                          <a:solidFill>
                            <a:schemeClr val="tx1"/>
                          </a:solidFill>
                          <a:latin typeface="Arial"/>
                        </a:rPr>
                        <a:t/>
                      </a:r>
                      <a:br>
                        <a:rPr lang="en-AU" sz="1400" b="1" i="0" u="sng" strike="noStrike" dirty="0" smtClean="0">
                          <a:solidFill>
                            <a:schemeClr val="tx1"/>
                          </a:solidFill>
                          <a:latin typeface="Arial"/>
                        </a:rPr>
                      </a:br>
                      <a:endParaRPr lang="en-AU" sz="1400" b="1" i="0" u="sng" strike="noStrike" dirty="0" smtClean="0">
                        <a:solidFill>
                          <a:schemeClr val="tx1"/>
                        </a:solidFill>
                        <a:latin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400" b="1" i="0" u="none" strike="noStrike" dirty="0" smtClean="0">
                          <a:solidFill>
                            <a:schemeClr val="tx1"/>
                          </a:solidFill>
                          <a:latin typeface="Arial"/>
                        </a:rPr>
                        <a:t>Year  4</a:t>
                      </a:r>
                    </a:p>
                    <a:p>
                      <a:pPr marL="0" marR="0" indent="0" algn="l" defTabSz="914400" rtl="0" eaLnBrk="1" fontAlgn="auto" latinLnBrk="0" hangingPunct="1">
                        <a:lnSpc>
                          <a:spcPct val="100000"/>
                        </a:lnSpc>
                        <a:spcBef>
                          <a:spcPts val="0"/>
                        </a:spcBef>
                        <a:spcAft>
                          <a:spcPts val="0"/>
                        </a:spcAft>
                        <a:buClrTx/>
                        <a:buSzTx/>
                        <a:buFontTx/>
                        <a:buNone/>
                        <a:tabLst/>
                        <a:defRPr/>
                      </a:pPr>
                      <a:r>
                        <a:rPr lang="en-AU" sz="1400" b="0" i="0" u="none" strike="noStrike" dirty="0" smtClean="0">
                          <a:solidFill>
                            <a:schemeClr val="tx1"/>
                          </a:solidFill>
                          <a:latin typeface="Arial"/>
                        </a:rPr>
                        <a:t>ACELT1605, ACELY1690, ACELY1691, ACELY1692,</a:t>
                      </a:r>
                      <a:br>
                        <a:rPr lang="en-AU" sz="1400" b="0" i="0" u="none" strike="noStrike" dirty="0" smtClean="0">
                          <a:solidFill>
                            <a:schemeClr val="tx1"/>
                          </a:solidFill>
                          <a:latin typeface="Arial"/>
                        </a:rPr>
                      </a:br>
                      <a:endParaRPr lang="en-AU" sz="1400" b="0" i="0" u="none" strike="noStrike" dirty="0" smtClean="0">
                        <a:solidFill>
                          <a:schemeClr val="tx1"/>
                        </a:solidFill>
                        <a:latin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400" b="1" i="0" u="none" strike="noStrike" dirty="0" smtClean="0">
                          <a:solidFill>
                            <a:schemeClr val="tx1"/>
                          </a:solidFill>
                          <a:latin typeface="Arial"/>
                        </a:rPr>
                        <a:t>Year  5</a:t>
                      </a:r>
                      <a:br>
                        <a:rPr lang="en-AU" sz="1400" b="1" i="0" u="none" strike="noStrike" dirty="0" smtClean="0">
                          <a:solidFill>
                            <a:schemeClr val="tx1"/>
                          </a:solidFill>
                          <a:latin typeface="Arial"/>
                        </a:rPr>
                      </a:br>
                      <a:r>
                        <a:rPr lang="en-AU" sz="1400" b="0" i="0" u="none" strike="noStrike" dirty="0" smtClean="0">
                          <a:solidFill>
                            <a:schemeClr val="tx1"/>
                          </a:solidFill>
                          <a:latin typeface="Arial"/>
                        </a:rPr>
                        <a:t>ACELA1504, ACELT1795, ACELT1611, ACELY1702, ACELY1698</a:t>
                      </a:r>
                      <a:br>
                        <a:rPr lang="en-AU" sz="1400" b="0" i="0" u="none" strike="noStrike" dirty="0" smtClean="0">
                          <a:solidFill>
                            <a:schemeClr val="tx1"/>
                          </a:solidFill>
                          <a:latin typeface="Arial"/>
                        </a:rPr>
                      </a:br>
                      <a:r>
                        <a:rPr lang="en-AU" sz="1400" b="0" i="0" u="none" strike="noStrike" dirty="0" smtClean="0">
                          <a:solidFill>
                            <a:schemeClr val="tx1"/>
                          </a:solidFill>
                          <a:latin typeface="Arial"/>
                        </a:rPr>
                        <a:t>ACELA1518, ACELT1614, ACELT1615, ACELT1617, </a:t>
                      </a:r>
                      <a:br>
                        <a:rPr lang="en-AU" sz="1400" b="0" i="0" u="none" strike="noStrike" dirty="0" smtClean="0">
                          <a:solidFill>
                            <a:schemeClr val="tx1"/>
                          </a:solidFill>
                          <a:latin typeface="Arial"/>
                        </a:rPr>
                      </a:br>
                      <a:endParaRPr lang="en-AU" sz="1400" b="0" i="0" u="none" strike="noStrike" dirty="0" smtClean="0">
                        <a:solidFill>
                          <a:schemeClr val="tx1"/>
                        </a:solidFill>
                        <a:latin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400" b="1" i="0" u="none" strike="noStrike" dirty="0" smtClean="0">
                          <a:solidFill>
                            <a:schemeClr val="tx1"/>
                          </a:solidFill>
                          <a:latin typeface="Arial"/>
                        </a:rPr>
                        <a:t>Year  6</a:t>
                      </a:r>
                      <a:r>
                        <a:rPr lang="en-AU" sz="1400" b="0" i="0" u="none" strike="noStrike" dirty="0" smtClean="0">
                          <a:solidFill>
                            <a:schemeClr val="tx1"/>
                          </a:solidFill>
                          <a:latin typeface="Arial"/>
                        </a:rPr>
                        <a:t/>
                      </a:r>
                      <a:br>
                        <a:rPr lang="en-AU" sz="1400" b="0" i="0" u="none" strike="noStrike" dirty="0" smtClean="0">
                          <a:solidFill>
                            <a:schemeClr val="tx1"/>
                          </a:solidFill>
                          <a:latin typeface="Arial"/>
                        </a:rPr>
                      </a:br>
                      <a:r>
                        <a:rPr lang="en-AU" sz="1400" b="0" i="0" u="none" strike="noStrike" dirty="0" smtClean="0">
                          <a:solidFill>
                            <a:schemeClr val="tx1"/>
                          </a:solidFill>
                          <a:latin typeface="Arial"/>
                        </a:rPr>
                        <a:t>ACELY1711, ACELY1801, ACELY1712, ACELY1713</a:t>
                      </a:r>
                    </a:p>
                    <a:p>
                      <a:endParaRPr lang="en-AU"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b="1" i="0" u="sng" strike="noStrike" smtClean="0">
                          <a:solidFill>
                            <a:schemeClr val="tx1"/>
                          </a:solidFill>
                          <a:latin typeface="Arial"/>
                        </a:rPr>
                        <a:t>Learning Objective(s)/Foci</a:t>
                      </a:r>
                      <a:r>
                        <a:rPr lang="en-AU" sz="1400" b="1" i="0" u="sng" strike="noStrike" dirty="0" smtClean="0">
                          <a:solidFill>
                            <a:schemeClr val="tx1"/>
                          </a:solidFill>
                          <a:latin typeface="Arial"/>
                        </a:rPr>
                        <a:t>:</a:t>
                      </a:r>
                      <a:r>
                        <a:rPr lang="en-AU" sz="1400" b="0" i="0" u="none" strike="noStrike" dirty="0" smtClean="0">
                          <a:solidFill>
                            <a:schemeClr val="tx1"/>
                          </a:solidFill>
                          <a:latin typeface="Arial"/>
                        </a:rPr>
                        <a:t/>
                      </a:r>
                      <a:br>
                        <a:rPr lang="en-AU" sz="1400" b="0" i="0" u="none" strike="noStrike" dirty="0" smtClean="0">
                          <a:solidFill>
                            <a:schemeClr val="tx1"/>
                          </a:solidFill>
                          <a:latin typeface="Arial"/>
                        </a:rPr>
                      </a:br>
                      <a:r>
                        <a:rPr lang="en-AU" sz="1400" b="1" i="0" u="none" strike="noStrike" dirty="0" smtClean="0">
                          <a:solidFill>
                            <a:schemeClr val="tx1"/>
                          </a:solidFill>
                          <a:latin typeface="Arial"/>
                        </a:rPr>
                        <a:t>√ To be able to listen music and make an informed judgement as to whether the song(s) that you are exposed to are appropriate or inappropriate to listen to within the context of a classroom, school, family or friendship group. </a:t>
                      </a:r>
                      <a:br>
                        <a:rPr lang="en-AU" sz="1400" b="1" i="0" u="none" strike="noStrike" dirty="0" smtClean="0">
                          <a:solidFill>
                            <a:schemeClr val="tx1"/>
                          </a:solidFill>
                          <a:latin typeface="Arial"/>
                        </a:rPr>
                      </a:br>
                      <a:r>
                        <a:rPr lang="en-AU" sz="1400" b="1" i="0" u="none" strike="noStrike" dirty="0" smtClean="0">
                          <a:solidFill>
                            <a:schemeClr val="tx1"/>
                          </a:solidFill>
                          <a:latin typeface="Arial"/>
                        </a:rPr>
                        <a:t>√ To analyse how an artist(s), song writer(s) or a record company put together the song and why!</a:t>
                      </a:r>
                      <a:r>
                        <a:rPr lang="en-AU" sz="1400" b="0" i="0" u="none" strike="noStrike" dirty="0" smtClean="0">
                          <a:solidFill>
                            <a:schemeClr val="tx1"/>
                          </a:solidFill>
                          <a:latin typeface="Arial"/>
                        </a:rPr>
                        <a:t/>
                      </a:r>
                      <a:br>
                        <a:rPr lang="en-AU" sz="1400" b="0" i="0" u="none" strike="noStrike" dirty="0" smtClean="0">
                          <a:solidFill>
                            <a:schemeClr val="tx1"/>
                          </a:solidFill>
                          <a:latin typeface="Arial"/>
                        </a:rPr>
                      </a:br>
                      <a:r>
                        <a:rPr lang="en-AU" sz="1400" b="0" i="0" u="none" strike="noStrike" dirty="0" smtClean="0">
                          <a:solidFill>
                            <a:schemeClr val="tx1"/>
                          </a:solidFill>
                          <a:latin typeface="Arial"/>
                        </a:rPr>
                        <a:t/>
                      </a:r>
                      <a:br>
                        <a:rPr lang="en-AU" sz="1400" b="0" i="0" u="none" strike="noStrike" dirty="0" smtClean="0">
                          <a:solidFill>
                            <a:schemeClr val="tx1"/>
                          </a:solidFill>
                          <a:latin typeface="Arial"/>
                        </a:rPr>
                      </a:br>
                      <a:r>
                        <a:rPr lang="en-AU" sz="1400" b="0" i="0" u="none" strike="noStrike" dirty="0" smtClean="0">
                          <a:solidFill>
                            <a:schemeClr val="tx1"/>
                          </a:solidFill>
                          <a:latin typeface="Arial"/>
                        </a:rPr>
                        <a:t>Music is a type of text. As you grow up it is important that you have the skills to be able to listen music and make an informed judgement as to whether the song(s) that you are exposed to are appropriate or inappropriate to listen to within the context of a classroom, school, family or friendship group. It is also important that you can analyse how the artist, song writer or record company put together the song and why!</a:t>
                      </a:r>
                      <a:br>
                        <a:rPr lang="en-AU" sz="1400" b="0" i="0" u="none" strike="noStrike" dirty="0" smtClean="0">
                          <a:solidFill>
                            <a:schemeClr val="tx1"/>
                          </a:solidFill>
                          <a:latin typeface="Arial"/>
                        </a:rPr>
                      </a:br>
                      <a:r>
                        <a:rPr lang="en-AU" sz="1400" b="0" i="0" u="none" strike="noStrike" dirty="0" smtClean="0">
                          <a:solidFill>
                            <a:schemeClr val="tx1"/>
                          </a:solidFill>
                          <a:latin typeface="Arial"/>
                        </a:rPr>
                        <a:t/>
                      </a:r>
                      <a:br>
                        <a:rPr lang="en-AU" sz="1400" b="0" i="0" u="none" strike="noStrike" dirty="0" smtClean="0">
                          <a:solidFill>
                            <a:schemeClr val="tx1"/>
                          </a:solidFill>
                          <a:latin typeface="Arial"/>
                        </a:rPr>
                      </a:br>
                      <a:r>
                        <a:rPr lang="en-AU" sz="1400" b="0" i="0" u="none" strike="noStrike" dirty="0" smtClean="0">
                          <a:solidFill>
                            <a:schemeClr val="tx1"/>
                          </a:solidFill>
                          <a:latin typeface="Arial"/>
                        </a:rPr>
                        <a:t>1. During this activity you are going to listen to a song (the song can be played using any music device in the classroom) </a:t>
                      </a:r>
                      <a:r>
                        <a:rPr lang="en-AU" sz="1400" b="1" i="0" u="none" strike="noStrike" dirty="0" smtClean="0">
                          <a:solidFill>
                            <a:schemeClr val="tx1"/>
                          </a:solidFill>
                          <a:latin typeface="Arial"/>
                        </a:rPr>
                        <a:t>whilst</a:t>
                      </a:r>
                      <a:r>
                        <a:rPr lang="en-AU" sz="1400" b="0" i="0" u="none" strike="noStrike" dirty="0" smtClean="0">
                          <a:solidFill>
                            <a:schemeClr val="tx1"/>
                          </a:solidFill>
                          <a:latin typeface="Arial"/>
                        </a:rPr>
                        <a:t> reading the lyrics at the same time (a printout of the lyrics is in the '</a:t>
                      </a:r>
                      <a:r>
                        <a:rPr lang="en-AU" sz="1400" b="0" i="0" u="none" strike="noStrike" dirty="0" err="1" smtClean="0">
                          <a:solidFill>
                            <a:schemeClr val="tx1"/>
                          </a:solidFill>
                          <a:latin typeface="Arial"/>
                        </a:rPr>
                        <a:t>Audiological</a:t>
                      </a:r>
                      <a:r>
                        <a:rPr lang="en-AU" sz="1400" b="0" i="0" u="none" strike="noStrike" dirty="0" smtClean="0">
                          <a:solidFill>
                            <a:schemeClr val="tx1"/>
                          </a:solidFill>
                          <a:latin typeface="Arial"/>
                        </a:rPr>
                        <a:t> Literacy box' - one copy per person). </a:t>
                      </a:r>
                      <a:br>
                        <a:rPr lang="en-AU" sz="1400" b="0" i="0" u="none" strike="noStrike" dirty="0" smtClean="0">
                          <a:solidFill>
                            <a:schemeClr val="tx1"/>
                          </a:solidFill>
                          <a:latin typeface="Arial"/>
                        </a:rPr>
                      </a:br>
                      <a:r>
                        <a:rPr lang="en-AU" sz="1400" b="0" i="0" u="none" strike="noStrike" dirty="0" smtClean="0">
                          <a:solidFill>
                            <a:schemeClr val="tx1"/>
                          </a:solidFill>
                          <a:latin typeface="Arial"/>
                        </a:rPr>
                        <a:t>2. Whilst listening to the song highlight the values (one colour), attitudes (another colour) and beliefs (another colour) contained within the song.</a:t>
                      </a:r>
                      <a:br>
                        <a:rPr lang="en-AU" sz="1400" b="0" i="0" u="none" strike="noStrike" dirty="0" smtClean="0">
                          <a:solidFill>
                            <a:schemeClr val="tx1"/>
                          </a:solidFill>
                          <a:latin typeface="Arial"/>
                        </a:rPr>
                      </a:br>
                      <a:r>
                        <a:rPr lang="en-AU" sz="1400" b="0" i="0" u="none" strike="noStrike" dirty="0" smtClean="0">
                          <a:solidFill>
                            <a:schemeClr val="tx1"/>
                          </a:solidFill>
                          <a:latin typeface="Arial"/>
                        </a:rPr>
                        <a:t>3. Then get a copy (one per person) of 'Analysing Music - Student Sheet' and answer the questions.</a:t>
                      </a:r>
                    </a:p>
                    <a:p>
                      <a:endParaRPr lang="en-AU"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10</Words>
  <Application>Microsoft Office PowerPoint</Application>
  <PresentationFormat>On-screen Show (4:3)</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Anton R</dc:creator>
  <cp:lastModifiedBy>Anton R</cp:lastModifiedBy>
  <cp:revision>2</cp:revision>
  <dcterms:created xsi:type="dcterms:W3CDTF">2014-08-28T08:15:46Z</dcterms:created>
  <dcterms:modified xsi:type="dcterms:W3CDTF">2014-08-28T08:21:51Z</dcterms:modified>
</cp:coreProperties>
</file>