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264" r:id="rId3"/>
    <p:sldId id="295" r:id="rId4"/>
    <p:sldId id="296" r:id="rId5"/>
    <p:sldId id="301" r:id="rId6"/>
    <p:sldId id="297" r:id="rId7"/>
    <p:sldId id="274" r:id="rId8"/>
    <p:sldId id="275" r:id="rId9"/>
    <p:sldId id="280" r:id="rId10"/>
    <p:sldId id="298" r:id="rId11"/>
    <p:sldId id="283" r:id="rId12"/>
    <p:sldId id="281" r:id="rId13"/>
    <p:sldId id="279" r:id="rId14"/>
    <p:sldId id="282" r:id="rId15"/>
    <p:sldId id="299" r:id="rId16"/>
    <p:sldId id="285" r:id="rId17"/>
    <p:sldId id="286" r:id="rId18"/>
    <p:sldId id="292" r:id="rId19"/>
    <p:sldId id="291" r:id="rId20"/>
    <p:sldId id="300" r:id="rId21"/>
    <p:sldId id="293" r:id="rId22"/>
    <p:sldId id="294" r:id="rId23"/>
    <p:sldId id="276" r:id="rId24"/>
    <p:sldId id="277" r:id="rId25"/>
    <p:sldId id="27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2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2C9B-A972-46A4-ADD3-38F01B1EA7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1F56-34E6-49A9-8718-CAB15F46AA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F5DC-BE65-4B2F-83D5-5FF9BA309A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26543F-00BF-4514-96BE-EAD62A1965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105CD-08C9-486E-8224-D43499E6BB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7597-017F-4B41-9A98-CC6F8ECF3C6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2DF7-6E1E-4974-B102-90202F1255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B332EE-E8DB-49C9-B7C8-D870531261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D2C2-2307-4231-9C77-F6512AC5AFA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8D38F8-0A87-4040-9E74-3DBC23D43C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1B8BBA-D25D-4EB7-A5A8-F1700AAAA9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2BF79-EF23-405C-BE65-764FD2ABB5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29" r:id="rId4"/>
    <p:sldLayoutId id="2147483730" r:id="rId5"/>
    <p:sldLayoutId id="2147483737" r:id="rId6"/>
    <p:sldLayoutId id="2147483731" r:id="rId7"/>
    <p:sldLayoutId id="2147483738" r:id="rId8"/>
    <p:sldLayoutId id="2147483739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nmd-SeFEx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Kov2G0GouBw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umblr.com/tagged/rock-paper-scissor-lizard-spoc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80928"/>
            <a:ext cx="6172200" cy="1894362"/>
          </a:xfrm>
        </p:spPr>
        <p:txBody>
          <a:bodyPr>
            <a:normAutofit/>
          </a:bodyPr>
          <a:lstStyle/>
          <a:p>
            <a:r>
              <a:rPr lang="en-US" dirty="0" smtClean="0"/>
              <a:t>ACMSP116 &amp; ACMSP144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60050"/>
            <a:ext cx="6172200" cy="1371600"/>
          </a:xfrm>
        </p:spPr>
        <p:txBody>
          <a:bodyPr/>
          <a:lstStyle/>
          <a:p>
            <a:r>
              <a:rPr lang="en-US" dirty="0" smtClean="0"/>
              <a:t>List outcomes of chance experiments</a:t>
            </a:r>
          </a:p>
          <a:p>
            <a:r>
              <a:rPr lang="en-US" dirty="0" smtClean="0"/>
              <a:t>involving equally likely outcomes</a:t>
            </a:r>
          </a:p>
          <a:p>
            <a:r>
              <a:rPr lang="en-US" dirty="0" smtClean="0"/>
              <a:t>and represent probabilities of</a:t>
            </a:r>
          </a:p>
          <a:p>
            <a:r>
              <a:rPr lang="en-US" dirty="0" smtClean="0"/>
              <a:t>those outcomes using fractions, decimals and percentages.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-27384"/>
            <a:ext cx="829540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Jan-Ken-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95288" y="112553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Play a game against a partner 10 times and record the results copying this table into your books::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190750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Partner’s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Result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(Win/Loss)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1"/>
          <p:cNvSpPr txBox="1">
            <a:spLocks noChangeArrowheads="1"/>
          </p:cNvSpPr>
          <p:nvPr/>
        </p:nvSpPr>
        <p:spPr bwMode="auto">
          <a:xfrm>
            <a:off x="1403350" y="1360488"/>
            <a:ext cx="72723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/>
              <a:t>If you were playing </a:t>
            </a:r>
            <a:r>
              <a:rPr lang="en-US" sz="3200"/>
              <a:t>“Jan-Ken-Pon” </a:t>
            </a:r>
            <a:r>
              <a:rPr lang="en-US" sz="3000"/>
              <a:t>what are</a:t>
            </a:r>
          </a:p>
          <a:p>
            <a:pPr algn="ctr"/>
            <a:endParaRPr lang="en-US" sz="3000"/>
          </a:p>
          <a:p>
            <a:pPr algn="ctr"/>
            <a:r>
              <a:rPr lang="en-US" sz="3000"/>
              <a:t> the chances of you winning using “Ken”?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835275" y="115888"/>
            <a:ext cx="3032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“Hmm…”</a:t>
            </a:r>
          </a:p>
        </p:txBody>
      </p:sp>
      <p:pic>
        <p:nvPicPr>
          <p:cNvPr id="1843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1008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288" y="1196975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859338" y="1844675"/>
            <a:ext cx="2055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(Rock)     (Paper )    (Scissors)</a:t>
            </a:r>
          </a:p>
        </p:txBody>
      </p:sp>
      <p:pic>
        <p:nvPicPr>
          <p:cNvPr id="18439" name="Picture 6" descr="JyanKen_VideoGa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224213"/>
            <a:ext cx="36718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855663" y="44450"/>
            <a:ext cx="76771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u="sng">
                <a:solidFill>
                  <a:srgbClr val="00B050"/>
                </a:solidFill>
              </a:rPr>
              <a:t>Games of Chance: </a:t>
            </a:r>
            <a:r>
              <a:rPr lang="en-US" sz="2500" b="1" u="sng">
                <a:solidFill>
                  <a:srgbClr val="00B0F0"/>
                </a:solidFill>
              </a:rPr>
              <a:t>Jan-Ken-Pon (Rock, Paper, Scisors)</a:t>
            </a:r>
          </a:p>
        </p:txBody>
      </p:sp>
      <p:pic>
        <p:nvPicPr>
          <p:cNvPr id="20483" name="Picture 5" descr="8028916576877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629025"/>
            <a:ext cx="41767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m7mm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97275"/>
            <a:ext cx="41862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4572000" y="474663"/>
            <a:ext cx="41767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first game released on the Sega Master System was “Alex The Kidd.” It was the only system released with a free game built into the system’s memory (when you turned it on without a game inserted)!</a:t>
            </a:r>
          </a:p>
          <a:p>
            <a:endParaRPr lang="en-US" sz="2000"/>
          </a:p>
          <a:p>
            <a:r>
              <a:rPr lang="en-US" sz="2000"/>
              <a:t>The bosses for each level were the Janken Brothers who you had to beat playing “Scissors, Paper, Rock!”</a:t>
            </a:r>
          </a:p>
        </p:txBody>
      </p:sp>
      <p:pic>
        <p:nvPicPr>
          <p:cNvPr id="20486" name="Picture 9" descr="220px-Master_System_II_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8" y="476250"/>
            <a:ext cx="41275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7584" y="1268760"/>
            <a:ext cx="741682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have been many variations of the years…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design_foo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765175"/>
            <a:ext cx="460851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2339604" y="2967038"/>
            <a:ext cx="782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Foot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3449266" y="2967038"/>
            <a:ext cx="167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Cockroach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4211960" y="3028890"/>
            <a:ext cx="3312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Nuclear Bomb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088" y="142875"/>
            <a:ext cx="7300912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u="sng" dirty="0">
                <a:solidFill>
                  <a:srgbClr val="00B050"/>
                </a:solidFill>
              </a:rPr>
              <a:t>Games of Chance: </a:t>
            </a:r>
            <a:r>
              <a:rPr lang="en-US" sz="2500" b="1" u="sng" dirty="0">
                <a:solidFill>
                  <a:schemeClr val="accent2">
                    <a:lumMod val="75000"/>
                  </a:schemeClr>
                </a:solidFill>
              </a:rPr>
              <a:t>Foot, Cockroach, Nuclear Bomb!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3744416" cy="271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3768" y="6381328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Click picture to play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49" y="128826"/>
            <a:ext cx="82954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Foot, Cockroach, Nuclear Bomb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95288" y="112553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Play a game against a partner 10 times and record the results copying this table into your books::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190750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Partner’s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Result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(Win/Loss)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1"/>
          <p:cNvSpPr txBox="1">
            <a:spLocks noChangeArrowheads="1"/>
          </p:cNvSpPr>
          <p:nvPr/>
        </p:nvSpPr>
        <p:spPr bwMode="auto">
          <a:xfrm>
            <a:off x="1403350" y="1360488"/>
            <a:ext cx="727233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/>
              <a:t>If you were playing </a:t>
            </a:r>
            <a:r>
              <a:rPr lang="en-US" sz="3200"/>
              <a:t>“Cockroach, Foot, Nuclear Bomb” </a:t>
            </a:r>
            <a:r>
              <a:rPr lang="en-US" sz="3000"/>
              <a:t>what are the chances of you winning using “Cockroach”?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835275" y="115888"/>
            <a:ext cx="3032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“Hmm…”</a:t>
            </a:r>
          </a:p>
        </p:txBody>
      </p:sp>
      <p:pic>
        <p:nvPicPr>
          <p:cNvPr id="24580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1008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288" y="1196975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25603" name="TextBox 21"/>
          <p:cNvSpPr txBox="1">
            <a:spLocks noChangeArrowheads="1"/>
          </p:cNvSpPr>
          <p:nvPr/>
        </p:nvSpPr>
        <p:spPr bwMode="auto">
          <a:xfrm>
            <a:off x="107950" y="3573463"/>
            <a:ext cx="9036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You can be squashed by foot, draw with cockroach or win by surviving the nuclear bomb!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1989138" y="1268413"/>
            <a:ext cx="5319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….unless you always choose cockroach! </a:t>
            </a:r>
            <a:r>
              <a:rPr lang="en-US" sz="4000">
                <a:sym typeface="Wingdings" pitchFamily="2" charset="2"/>
              </a:rPr>
              <a:t>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0"/>
          <p:cNvSpPr txBox="1">
            <a:spLocks noChangeArrowheads="1"/>
          </p:cNvSpPr>
          <p:nvPr/>
        </p:nvSpPr>
        <p:spPr bwMode="auto">
          <a:xfrm>
            <a:off x="827088" y="142875"/>
            <a:ext cx="7880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u="sng">
                <a:solidFill>
                  <a:srgbClr val="00B050"/>
                </a:solidFill>
              </a:rPr>
              <a:t>Games of Chance: </a:t>
            </a:r>
            <a:r>
              <a:rPr lang="en-US" sz="2500" b="1" u="sng">
                <a:solidFill>
                  <a:srgbClr val="7030A0"/>
                </a:solidFill>
              </a:rPr>
              <a:t>Rock, Paper, Scissors, Lizard, Spock!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344816" cy="44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5805264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Click picture to play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827088" y="142875"/>
            <a:ext cx="7880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u="sng">
                <a:solidFill>
                  <a:srgbClr val="00B050"/>
                </a:solidFill>
              </a:rPr>
              <a:t>Games of Chance: </a:t>
            </a:r>
            <a:r>
              <a:rPr lang="en-US" sz="2500" b="1" u="sng">
                <a:solidFill>
                  <a:srgbClr val="7030A0"/>
                </a:solidFill>
              </a:rPr>
              <a:t>Rock, Paper, Scissors, Lizard, Spock!</a:t>
            </a: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468313" y="6396038"/>
            <a:ext cx="9217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http://www.tumblr.com/tagged/rock-paper-scissor-lizard-spock</a:t>
            </a:r>
            <a:r>
              <a:rPr lang="en-US"/>
              <a:t> </a:t>
            </a:r>
          </a:p>
        </p:txBody>
      </p:sp>
      <p:pic>
        <p:nvPicPr>
          <p:cNvPr id="27652" name="Picture 14" descr="rock-paper-scissors-spock-liz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620713"/>
            <a:ext cx="31702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5" descr="tumblr_lzik2oFAZL1qfqahuo1_50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068638"/>
            <a:ext cx="4762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63813" y="739775"/>
            <a:ext cx="5321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000" b="1">
                <a:solidFill>
                  <a:srgbClr val="FF6600"/>
                </a:solidFill>
              </a:rPr>
              <a:t>What are some games of chance that you know?</a:t>
            </a:r>
          </a:p>
        </p:txBody>
      </p:sp>
      <p:pic>
        <p:nvPicPr>
          <p:cNvPr id="819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620713"/>
            <a:ext cx="1817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850" y="476250"/>
            <a:ext cx="8208963" cy="30241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128826"/>
            <a:ext cx="894347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Scissors, Paper, Rock, Lizard, Spock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95288" y="112553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Play a game against a partner 10 times and record the results copying this table into your books::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190750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Partner’s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Result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(Win/Loss)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1"/>
          <p:cNvSpPr txBox="1">
            <a:spLocks noChangeArrowheads="1"/>
          </p:cNvSpPr>
          <p:nvPr/>
        </p:nvSpPr>
        <p:spPr bwMode="auto">
          <a:xfrm>
            <a:off x="1403350" y="1360488"/>
            <a:ext cx="727233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/>
              <a:t>If you were playing </a:t>
            </a:r>
            <a:r>
              <a:rPr lang="en-US" sz="3200"/>
              <a:t>“Scissors, Paper, Rock, Lizard, Spock” </a:t>
            </a:r>
            <a:r>
              <a:rPr lang="en-US" sz="3000"/>
              <a:t>what are the chances of you winning using “Spock”?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835275" y="115888"/>
            <a:ext cx="3032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“Hmm…”</a:t>
            </a:r>
          </a:p>
        </p:txBody>
      </p:sp>
      <p:pic>
        <p:nvPicPr>
          <p:cNvPr id="29700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1008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288" y="1196975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29702" name="Picture 5" descr="ACMSP116 - Rock, Paper, Scissors, Lizard, Spo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213100"/>
            <a:ext cx="336232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722688" y="3141663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Scissors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4787900" y="3860800"/>
            <a:ext cx="579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Paper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4427538" y="6392863"/>
            <a:ext cx="52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Rock</a:t>
            </a: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3038475" y="6381750"/>
            <a:ext cx="63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Lizard</a:t>
            </a:r>
          </a:p>
        </p:txBody>
      </p:sp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2627313" y="3860800"/>
            <a:ext cx="5857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Spock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888" y="1773238"/>
            <a:ext cx="4025900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1"/>
          <p:cNvSpPr txBox="1">
            <a:spLocks noChangeArrowheads="1"/>
          </p:cNvSpPr>
          <p:nvPr/>
        </p:nvSpPr>
        <p:spPr bwMode="auto">
          <a:xfrm>
            <a:off x="1657350" y="1039813"/>
            <a:ext cx="673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What other mathematical language/numbers can we use to describe the probability of winning a game of “Scissors, Paper, Rock”?</a:t>
            </a:r>
          </a:p>
        </p:txBody>
      </p:sp>
      <p:pic>
        <p:nvPicPr>
          <p:cNvPr id="31747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039813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836613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1749" name="Picture 7" descr="Scissors, Paper, Ro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368675"/>
            <a:ext cx="385127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2"/>
          <p:cNvSpPr>
            <a:spLocks noChangeArrowheads="1"/>
          </p:cNvSpPr>
          <p:nvPr/>
        </p:nvSpPr>
        <p:spPr bwMode="auto">
          <a:xfrm>
            <a:off x="1979613" y="2497138"/>
            <a:ext cx="6391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Has the same chance of happening.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 in 3 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1/3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33.334%</a:t>
            </a:r>
          </a:p>
          <a:p>
            <a:endParaRPr lang="en-AU" b="1">
              <a:solidFill>
                <a:srgbClr val="00B05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32772" name="TextBox 11"/>
          <p:cNvSpPr txBox="1">
            <a:spLocks noChangeArrowheads="1"/>
          </p:cNvSpPr>
          <p:nvPr/>
        </p:nvSpPr>
        <p:spPr bwMode="auto">
          <a:xfrm>
            <a:off x="1878013" y="1628775"/>
            <a:ext cx="548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“Equally likely” means…</a:t>
            </a:r>
          </a:p>
        </p:txBody>
      </p:sp>
      <p:sp>
        <p:nvSpPr>
          <p:cNvPr id="12293" name="TextBox 21"/>
          <p:cNvSpPr txBox="1">
            <a:spLocks noChangeArrowheads="1"/>
          </p:cNvSpPr>
          <p:nvPr/>
        </p:nvSpPr>
        <p:spPr bwMode="auto">
          <a:xfrm>
            <a:off x="107950" y="4076700"/>
            <a:ext cx="9036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/>
              <a:t>Your can either use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000" dirty="0"/>
              <a:t>Scissors,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000" dirty="0"/>
              <a:t>Paper, or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000" dirty="0"/>
              <a:t>Rock</a:t>
            </a:r>
          </a:p>
          <a:p>
            <a:pPr marL="742950" indent="-742950">
              <a:defRPr/>
            </a:pPr>
            <a:r>
              <a:rPr lang="en-US" sz="3000" dirty="0"/>
              <a:t>And (</a:t>
            </a:r>
            <a:r>
              <a:rPr lang="en-US" sz="3000" dirty="0" err="1"/>
              <a:t>i</a:t>
            </a:r>
            <a:r>
              <a:rPr lang="en-US" sz="3000" dirty="0"/>
              <a:t>) win, (ii) lose or (iii) draw!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C:\My Documents\2008 - Teaching Files\Literacy\Big Books\Term 1\Week 7 &amp; 8 - Red Riding Hood\2007 Activities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687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C:\My Documents\2008 - Teaching Files\Literacy\Big Books\Term 1\Week 7 &amp; 8 - Red Riding Hood\2007 Activities\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333375"/>
            <a:ext cx="766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508375" y="476250"/>
            <a:ext cx="20716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Hmm..</a:t>
            </a:r>
          </a:p>
        </p:txBody>
      </p:sp>
      <p:sp>
        <p:nvSpPr>
          <p:cNvPr id="33797" name="TextBox 21"/>
          <p:cNvSpPr txBox="1">
            <a:spLocks noChangeArrowheads="1"/>
          </p:cNvSpPr>
          <p:nvPr/>
        </p:nvSpPr>
        <p:spPr bwMode="auto">
          <a:xfrm>
            <a:off x="1657350" y="1989138"/>
            <a:ext cx="673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How did the odds change when you moved from playing the 3 outcome games to the 5 outcome game (Paper, Scissors, Rock, Lizard, Spock) ?</a:t>
            </a:r>
          </a:p>
        </p:txBody>
      </p:sp>
      <p:pic>
        <p:nvPicPr>
          <p:cNvPr id="3379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21923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19891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355725" y="66675"/>
            <a:ext cx="6562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3000" b="1"/>
              <a:t>Describing Mathematical Probability...</a:t>
            </a:r>
          </a:p>
          <a:p>
            <a:pPr algn="ctr"/>
            <a:r>
              <a:rPr lang="en-AU" sz="3000" b="1"/>
              <a:t>using fractions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144463" y="1268413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Q4: Use a fraction to describe the mathematical probabilities for playing “Scissor, paper, rock”:</a:t>
            </a:r>
          </a:p>
          <a:p>
            <a:endParaRPr lang="en-AU" sz="1800"/>
          </a:p>
          <a:p>
            <a:r>
              <a:rPr lang="en-AU" sz="1800"/>
              <a:t>	(a) pr(scissor)=		(b) pr(paper)=		(c) pr(rock)=</a:t>
            </a:r>
          </a:p>
          <a:p>
            <a:endParaRPr lang="en-AU" sz="1800"/>
          </a:p>
        </p:txBody>
      </p:sp>
      <p:sp>
        <p:nvSpPr>
          <p:cNvPr id="25604" name="Line 21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2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07950" y="3068638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Q5: Use a fraction to describe the mathematical probabilities for  playing “Jan-Ken-Pon”:</a:t>
            </a:r>
          </a:p>
          <a:p>
            <a:endParaRPr lang="en-AU" sz="1800"/>
          </a:p>
          <a:p>
            <a:r>
              <a:rPr lang="en-AU" sz="1800"/>
              <a:t>	(a) 			(b) 			(c)</a:t>
            </a:r>
          </a:p>
          <a:p>
            <a:endParaRPr lang="en-AU" sz="1800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07950" y="4892675"/>
            <a:ext cx="89646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Q6: Use a fraction to describe the mathematical probabilities for  playing “Cockroach, Foot, Nuclear Bomb”:</a:t>
            </a:r>
          </a:p>
          <a:p>
            <a:endParaRPr lang="en-AU" sz="1800"/>
          </a:p>
          <a:p>
            <a:r>
              <a:rPr lang="en-AU" sz="1800"/>
              <a:t>	(a) pr(Cockroach)=		(b) pr(Foot)=	      (c) pr(Nuclear Bomb)=</a:t>
            </a:r>
          </a:p>
          <a:p>
            <a:endParaRPr lang="en-AU" sz="1800"/>
          </a:p>
        </p:txBody>
      </p:sp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573463"/>
            <a:ext cx="830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573463"/>
            <a:ext cx="1223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73463"/>
            <a:ext cx="8636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55725" y="66675"/>
            <a:ext cx="6562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3000" b="1"/>
              <a:t>Describing Mathematical Probability...</a:t>
            </a:r>
          </a:p>
          <a:p>
            <a:pPr algn="ctr"/>
            <a:r>
              <a:rPr lang="en-AU" sz="3000" b="1"/>
              <a:t>using percentages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144463" y="1268413"/>
            <a:ext cx="89646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Q4: Use a percentage to describe the mathematical probabilities for playing “Scissor, paper, rock”:</a:t>
            </a:r>
          </a:p>
          <a:p>
            <a:endParaRPr lang="en-AU" sz="1800"/>
          </a:p>
          <a:p>
            <a:r>
              <a:rPr lang="en-AU" sz="1800"/>
              <a:t>	(a) pr(scissor)=		(b) pr(paper)=		(c) pr(rock)=</a:t>
            </a:r>
          </a:p>
          <a:p>
            <a:endParaRPr lang="en-AU" sz="1800"/>
          </a:p>
        </p:txBody>
      </p:sp>
      <p:sp>
        <p:nvSpPr>
          <p:cNvPr id="26628" name="Line 21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2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07950" y="3068638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Q5: Use a percentage to describe the mathematical probabilities for  playing “Jan-Ken-Pon”:</a:t>
            </a:r>
          </a:p>
          <a:p>
            <a:endParaRPr lang="en-AU" sz="1800"/>
          </a:p>
          <a:p>
            <a:r>
              <a:rPr lang="en-AU" sz="1800"/>
              <a:t>	(a) 			(b) 			(c)</a:t>
            </a:r>
          </a:p>
          <a:p>
            <a:endParaRPr lang="en-AU" sz="180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107951" y="4892675"/>
            <a:ext cx="8640514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800" dirty="0"/>
              <a:t>Q6: Use a percentage to describe the mathematical probabilities for  playing “Cockroach, Foot, Nuclear Bomb”:</a:t>
            </a:r>
          </a:p>
          <a:p>
            <a:endParaRPr lang="en-AU" sz="1800" dirty="0"/>
          </a:p>
          <a:p>
            <a:r>
              <a:rPr lang="en-AU" sz="1800" dirty="0"/>
              <a:t>	(a) pr(Cockroach)=		(b) pr(Foot)=	      (c) pr(Nuclear Bomb)=</a:t>
            </a:r>
          </a:p>
          <a:p>
            <a:endParaRPr lang="en-AU" sz="1800" dirty="0"/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573463"/>
            <a:ext cx="830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573463"/>
            <a:ext cx="1223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73463"/>
            <a:ext cx="8636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55725" y="66675"/>
            <a:ext cx="6562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3000" b="1"/>
              <a:t>Describing Mathematical Probability...</a:t>
            </a:r>
          </a:p>
          <a:p>
            <a:pPr algn="ctr"/>
            <a:r>
              <a:rPr lang="en-AU" sz="3000" b="1"/>
              <a:t>using decimals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44463" y="1196752"/>
            <a:ext cx="85319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800" dirty="0"/>
              <a:t>Q4: Use a decimal to describe the mathematical probabilities for playing “Scissor, paper, rock”:</a:t>
            </a:r>
          </a:p>
          <a:p>
            <a:endParaRPr lang="en-AU" sz="1800" dirty="0"/>
          </a:p>
          <a:p>
            <a:r>
              <a:rPr lang="en-AU" sz="1800" dirty="0"/>
              <a:t>	(a) pr(scissor)=		(b) pr(paper)=		(c) pr(rock)=</a:t>
            </a:r>
          </a:p>
          <a:p>
            <a:endParaRPr lang="en-AU" sz="1800" dirty="0"/>
          </a:p>
        </p:txBody>
      </p:sp>
      <p:sp>
        <p:nvSpPr>
          <p:cNvPr id="27652" name="Line 21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2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07950" y="3068638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Q5: Use a decimal to describe the mathematical probabilities for  playing “Jan-Ken-Pon”:</a:t>
            </a:r>
          </a:p>
          <a:p>
            <a:endParaRPr lang="en-AU" sz="1800"/>
          </a:p>
          <a:p>
            <a:r>
              <a:rPr lang="en-AU" sz="1800"/>
              <a:t>	(a) 			(b) 			(c)</a:t>
            </a:r>
          </a:p>
          <a:p>
            <a:endParaRPr lang="en-AU" sz="1800"/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07950" y="4892675"/>
            <a:ext cx="89646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Q6: Use a decimal to describe the mathematical probabilities for  playing “Cockroach, Foot, Nuclear Bomb”:</a:t>
            </a:r>
          </a:p>
          <a:p>
            <a:endParaRPr lang="en-AU" sz="1800"/>
          </a:p>
          <a:p>
            <a:r>
              <a:rPr lang="en-AU" sz="1800"/>
              <a:t>	(a) pr(Cockroach)=		(b) pr(Foot)=	      (c) pr(Nuclear Bomb)=</a:t>
            </a:r>
          </a:p>
          <a:p>
            <a:endParaRPr lang="en-AU" sz="1800"/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573463"/>
            <a:ext cx="830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573463"/>
            <a:ext cx="1223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73463"/>
            <a:ext cx="8636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1"/>
          <p:cNvSpPr txBox="1">
            <a:spLocks noChangeArrowheads="1"/>
          </p:cNvSpPr>
          <p:nvPr/>
        </p:nvSpPr>
        <p:spPr bwMode="auto">
          <a:xfrm>
            <a:off x="1403350" y="1360488"/>
            <a:ext cx="7272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smtClean="0"/>
              <a:t>What are some other events in life that are “equally likely”?</a:t>
            </a:r>
            <a:endParaRPr lang="en-US" sz="3000" dirty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835275" y="115888"/>
            <a:ext cx="3032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“Hmm…”</a:t>
            </a:r>
          </a:p>
        </p:txBody>
      </p:sp>
      <p:pic>
        <p:nvPicPr>
          <p:cNvPr id="1331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1008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288" y="1196975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129587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5000" b="1" dirty="0">
                <a:solidFill>
                  <a:srgbClr val="00B050"/>
                </a:solidFill>
              </a:rPr>
              <a:t>Games of chance include…</a:t>
            </a:r>
          </a:p>
          <a:p>
            <a:endParaRPr lang="en-AU" sz="3000" b="1" dirty="0"/>
          </a:p>
          <a:p>
            <a:pPr>
              <a:buFont typeface="Arial" charset="0"/>
              <a:buChar char="•"/>
            </a:pPr>
            <a:r>
              <a:rPr lang="en-AU" sz="3000" b="1" dirty="0"/>
              <a:t> Flipping a coin</a:t>
            </a:r>
          </a:p>
          <a:p>
            <a:pPr>
              <a:buFont typeface="Arial" charset="0"/>
              <a:buChar char="•"/>
            </a:pPr>
            <a:r>
              <a:rPr lang="en-AU" sz="3000" b="1" dirty="0"/>
              <a:t> Rolling a die</a:t>
            </a:r>
          </a:p>
          <a:p>
            <a:pPr>
              <a:buFont typeface="Arial" charset="0"/>
              <a:buChar char="•"/>
            </a:pPr>
            <a:r>
              <a:rPr lang="en-AU" sz="3000" b="1" dirty="0"/>
              <a:t> Scissors / Paper / Rock</a:t>
            </a:r>
          </a:p>
          <a:p>
            <a:pPr>
              <a:buFont typeface="Arial" charset="0"/>
              <a:buChar char="•"/>
            </a:pPr>
            <a:r>
              <a:rPr lang="en-AU" sz="3000" b="1" dirty="0"/>
              <a:t> Spinners</a:t>
            </a:r>
          </a:p>
          <a:p>
            <a:pPr>
              <a:buFont typeface="Arial" charset="0"/>
              <a:buChar char="•"/>
            </a:pPr>
            <a:r>
              <a:rPr lang="en-AU" sz="3000" b="1" dirty="0"/>
              <a:t> Card games (blackjack, poker)</a:t>
            </a:r>
          </a:p>
          <a:p>
            <a:pPr>
              <a:buFont typeface="Arial" charset="0"/>
              <a:buChar char="•"/>
            </a:pPr>
            <a:r>
              <a:rPr lang="en-AU" sz="3000" b="1" dirty="0"/>
              <a:t> </a:t>
            </a:r>
            <a:r>
              <a:rPr lang="en-AU" sz="3000" b="1" dirty="0" smtClean="0"/>
              <a:t>Other:</a:t>
            </a:r>
            <a:endParaRPr lang="en-AU" sz="3000" b="1" dirty="0"/>
          </a:p>
          <a:p>
            <a:pPr>
              <a:buFont typeface="Arial" charset="0"/>
              <a:buChar char="•"/>
            </a:pPr>
            <a:endParaRPr lang="en-AU" sz="3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1"/>
          <p:cNvSpPr txBox="1">
            <a:spLocks noChangeArrowheads="1"/>
          </p:cNvSpPr>
          <p:nvPr/>
        </p:nvSpPr>
        <p:spPr bwMode="auto">
          <a:xfrm>
            <a:off x="1476375" y="2566988"/>
            <a:ext cx="69834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/>
              <a:t>If you mum has had three baby girls and is pregnant, what are the chances it will be another girl?</a:t>
            </a:r>
          </a:p>
        </p:txBody>
      </p:sp>
      <p:pic>
        <p:nvPicPr>
          <p:cNvPr id="8195" name="Picture 6" descr="C:\My Documents\2008 - Teaching Files\Literacy\Big Books\Term 1\Week 7 &amp; 8 - Red Riding Hood\2007 Activities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365625"/>
            <a:ext cx="11763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C:\My Documents\2008 - Teaching Files\Literacy\Big Books\Term 1\Week 7 &amp; 8 - Red Riding Hood\2007 Activities\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365625"/>
            <a:ext cx="1312862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2835275" y="476250"/>
            <a:ext cx="3032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“Hmm…”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288" y="0"/>
            <a:ext cx="2819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5" y="25479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288" y="23447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65088"/>
            <a:ext cx="25558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My Documents\2008 - Teaching Files\Literacy\Big Books\Term 1\Week 7 &amp; 8 - Red Riding Hood\2007 Activities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60538"/>
            <a:ext cx="6873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C:\My Documents\2008 - Teaching Files\Literacy\Big Books\Term 1\Week 7 &amp; 8 - Red Riding Hood\2007 Activities\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33563"/>
            <a:ext cx="7667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9221" name="TextBox 21"/>
          <p:cNvSpPr txBox="1">
            <a:spLocks noChangeArrowheads="1"/>
          </p:cNvSpPr>
          <p:nvPr/>
        </p:nvSpPr>
        <p:spPr bwMode="auto">
          <a:xfrm>
            <a:off x="-36513" y="3573463"/>
            <a:ext cx="9036051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Your mum can either have a boy or a girl! Statistically speaking, the chances are still the same even if she has had three girls before..even ask the doctor!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My Documents\2008 - Teaching Files\Literacy\Big Books\Term 1\Week 7 &amp; 8 - Red Riding Hood\2007 Activities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687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C:\My Documents\2008 - Teaching Files\Literacy\Big Books\Term 1\Week 7 &amp; 8 - Red Riding Hood\2007 Activities\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333375"/>
            <a:ext cx="766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0245" name="TextBox 21"/>
          <p:cNvSpPr txBox="1">
            <a:spLocks noChangeArrowheads="1"/>
          </p:cNvSpPr>
          <p:nvPr/>
        </p:nvSpPr>
        <p:spPr bwMode="auto">
          <a:xfrm>
            <a:off x="1657350" y="2192338"/>
            <a:ext cx="673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What other mathematical language/numbers can we use to describe the probability of a mum having a boy or girl?</a:t>
            </a:r>
          </a:p>
        </p:txBody>
      </p:sp>
      <p:pic>
        <p:nvPicPr>
          <p:cNvPr id="10246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21923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19891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2"/>
          <p:cNvSpPr>
            <a:spLocks noChangeArrowheads="1"/>
          </p:cNvSpPr>
          <p:nvPr/>
        </p:nvSpPr>
        <p:spPr bwMode="auto">
          <a:xfrm>
            <a:off x="1979613" y="1989138"/>
            <a:ext cx="6391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Has the same chance of happening.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 in 2</a:t>
            </a:r>
          </a:p>
          <a:p>
            <a:pPr>
              <a:buFont typeface="Wingdings" pitchFamily="2" charset="2"/>
              <a:buChar char="ü"/>
            </a:pPr>
            <a:r>
              <a:rPr lang="en-AU" b="1" u="sng">
                <a:solidFill>
                  <a:srgbClr val="00B050"/>
                </a:solidFill>
              </a:rPr>
              <a:t>1</a:t>
            </a:r>
          </a:p>
          <a:p>
            <a:r>
              <a:rPr lang="en-AU" b="1">
                <a:solidFill>
                  <a:srgbClr val="00B050"/>
                </a:solidFill>
              </a:rPr>
              <a:t>   2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50 / 50 (50% / 50%)</a:t>
            </a:r>
          </a:p>
          <a:p>
            <a:endParaRPr lang="en-AU" b="1">
              <a:solidFill>
                <a:srgbClr val="00B050"/>
              </a:solidFill>
            </a:endParaRPr>
          </a:p>
        </p:txBody>
      </p:sp>
      <p:pic>
        <p:nvPicPr>
          <p:cNvPr id="11267" name="Picture 6" descr="C:\My Documents\2008 - Teaching Files\Literacy\Big Books\Term 1\Week 7 &amp; 8 - Red Riding Hood\2007 Activities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60538"/>
            <a:ext cx="6873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C:\My Documents\2008 - Teaching Files\Literacy\Big Books\Term 1\Week 7 &amp; 8 - Red Riding Hood\2007 Activities\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33563"/>
            <a:ext cx="7667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3498850" y="1268413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/>
              <a:t>means…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1"/>
          <p:cNvSpPr txBox="1">
            <a:spLocks noChangeArrowheads="1"/>
          </p:cNvSpPr>
          <p:nvPr/>
        </p:nvSpPr>
        <p:spPr bwMode="auto">
          <a:xfrm>
            <a:off x="1476375" y="2566988"/>
            <a:ext cx="69834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/>
              <a:t>If you had flipped a coin and 5 times in a row it came up heads, what are the chances the next time you flip it will be heads?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835275" y="476250"/>
            <a:ext cx="3032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“Hmm…”</a:t>
            </a:r>
          </a:p>
        </p:txBody>
      </p:sp>
      <p:pic>
        <p:nvPicPr>
          <p:cNvPr id="1229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5479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288" y="23447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22320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1763"/>
            <a:ext cx="23050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4463"/>
            <a:ext cx="15208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2"/>
          <p:cNvSpPr>
            <a:spLocks noChangeArrowheads="1"/>
          </p:cNvSpPr>
          <p:nvPr/>
        </p:nvSpPr>
        <p:spPr bwMode="auto">
          <a:xfrm>
            <a:off x="1979613" y="2497138"/>
            <a:ext cx="6391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Has the same chance of happening.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 in 2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50 / 50 (50% / 50%)</a:t>
            </a:r>
          </a:p>
          <a:p>
            <a:endParaRPr lang="en-AU" b="1">
              <a:solidFill>
                <a:srgbClr val="00B050"/>
              </a:solidFill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1878013" y="1628775"/>
            <a:ext cx="548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“Equally likely” means…</a:t>
            </a:r>
          </a:p>
        </p:txBody>
      </p:sp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107950" y="3716338"/>
            <a:ext cx="90360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A coin has 2 sides. Heads &amp; tails! Statistically speaking, the chances must be 50/50</a:t>
            </a:r>
          </a:p>
          <a:p>
            <a:pPr algn="ctr"/>
            <a:r>
              <a:rPr lang="en-US" sz="4000"/>
              <a:t>(unless you’ve got a dodgy coin!)</a:t>
            </a:r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31763"/>
            <a:ext cx="1768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4339" name="TextBox 21"/>
          <p:cNvSpPr txBox="1">
            <a:spLocks noChangeArrowheads="1"/>
          </p:cNvSpPr>
          <p:nvPr/>
        </p:nvSpPr>
        <p:spPr bwMode="auto">
          <a:xfrm>
            <a:off x="1657350" y="2192338"/>
            <a:ext cx="673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What other mathematical language/numbers can we use to describe the probability of a flipping a coin?</a:t>
            </a:r>
          </a:p>
        </p:txBody>
      </p:sp>
      <p:pic>
        <p:nvPicPr>
          <p:cNvPr id="14340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1923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19891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4463"/>
            <a:ext cx="15208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31763"/>
            <a:ext cx="1768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1"/>
          <p:cNvSpPr txBox="1">
            <a:spLocks noChangeArrowheads="1"/>
          </p:cNvSpPr>
          <p:nvPr/>
        </p:nvSpPr>
        <p:spPr bwMode="auto">
          <a:xfrm>
            <a:off x="1476375" y="2566988"/>
            <a:ext cx="69834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/>
              <a:t>If you were rolling a die and you had rolled 6 two times in a row, what are the chances that you will roll six again?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835275" y="476250"/>
            <a:ext cx="3032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“Hmm…”</a:t>
            </a:r>
          </a:p>
        </p:txBody>
      </p:sp>
      <p:pic>
        <p:nvPicPr>
          <p:cNvPr id="1536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5479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288" y="23447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5366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88913"/>
            <a:ext cx="162083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8913"/>
            <a:ext cx="14398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6387" name="TextBox 21"/>
          <p:cNvSpPr txBox="1">
            <a:spLocks noChangeArrowheads="1"/>
          </p:cNvSpPr>
          <p:nvPr/>
        </p:nvSpPr>
        <p:spPr bwMode="auto">
          <a:xfrm>
            <a:off x="107950" y="1773238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Your can either roll a 1, 2, 3, 4, 5, 6. </a:t>
            </a:r>
          </a:p>
        </p:txBody>
      </p:sp>
      <p:pic>
        <p:nvPicPr>
          <p:cNvPr id="16388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88913"/>
            <a:ext cx="162083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14398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7411" name="TextBox 21"/>
          <p:cNvSpPr txBox="1">
            <a:spLocks noChangeArrowheads="1"/>
          </p:cNvSpPr>
          <p:nvPr/>
        </p:nvSpPr>
        <p:spPr bwMode="auto">
          <a:xfrm>
            <a:off x="1657350" y="2192338"/>
            <a:ext cx="673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What other mathematical language/numbers can we use to describe the probability of what could happen when you roll a die?</a:t>
            </a:r>
          </a:p>
        </p:txBody>
      </p:sp>
      <p:pic>
        <p:nvPicPr>
          <p:cNvPr id="1741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1923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19891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7414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88913"/>
            <a:ext cx="162083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8913"/>
            <a:ext cx="14398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764704"/>
            <a:ext cx="829540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take a closer look at Scissors, Paper, Rock!</a:t>
            </a:r>
          </a:p>
        </p:txBody>
      </p:sp>
      <p:pic>
        <p:nvPicPr>
          <p:cNvPr id="10243" name="Picture 3" descr="Scissors, Paper, R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781300"/>
            <a:ext cx="41576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/>
        </p:nvSpPr>
        <p:spPr bwMode="auto">
          <a:xfrm>
            <a:off x="1979613" y="2497138"/>
            <a:ext cx="6391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Has the same chance of happening.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 in 6 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1/6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16.6666666666666666667%</a:t>
            </a:r>
          </a:p>
          <a:p>
            <a:endParaRPr lang="en-AU" b="1">
              <a:solidFill>
                <a:srgbClr val="00B05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1878013" y="1628775"/>
            <a:ext cx="548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“Equally likely” means…</a:t>
            </a:r>
          </a:p>
        </p:txBody>
      </p:sp>
      <p:sp>
        <p:nvSpPr>
          <p:cNvPr id="18437" name="TextBox 21"/>
          <p:cNvSpPr txBox="1">
            <a:spLocks noChangeArrowheads="1"/>
          </p:cNvSpPr>
          <p:nvPr/>
        </p:nvSpPr>
        <p:spPr bwMode="auto">
          <a:xfrm>
            <a:off x="107950" y="4186238"/>
            <a:ext cx="90360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Your can either roll a 1, 2, 3, 4, 5, 6. Statistically speaking, the chances must be </a:t>
            </a:r>
            <a:r>
              <a:rPr lang="en-US" sz="4000" b="1">
                <a:solidFill>
                  <a:srgbClr val="00B050"/>
                </a:solidFill>
              </a:rPr>
              <a:t>1 in 6</a:t>
            </a:r>
            <a:r>
              <a:rPr lang="en-US" sz="4000"/>
              <a:t> </a:t>
            </a:r>
          </a:p>
          <a:p>
            <a:pPr algn="ctr"/>
            <a:r>
              <a:rPr lang="en-US" sz="4000"/>
              <a:t>(unless you’ve got dodgy dice)! </a:t>
            </a:r>
          </a:p>
        </p:txBody>
      </p:sp>
      <p:pic>
        <p:nvPicPr>
          <p:cNvPr id="18438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88913"/>
            <a:ext cx="162083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14398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1"/>
          <p:cNvSpPr txBox="1">
            <a:spLocks noChangeArrowheads="1"/>
          </p:cNvSpPr>
          <p:nvPr/>
        </p:nvSpPr>
        <p:spPr bwMode="auto">
          <a:xfrm>
            <a:off x="107950" y="1377950"/>
            <a:ext cx="90360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Who though you had a 50/50 chance of rolling a six?</a:t>
            </a:r>
          </a:p>
          <a:p>
            <a:pPr algn="ctr"/>
            <a:endParaRPr lang="en-US" sz="4000"/>
          </a:p>
          <a:p>
            <a:pPr algn="ctr"/>
            <a:r>
              <a:rPr lang="en-US" sz="4000"/>
              <a:t>Whoops!</a:t>
            </a:r>
          </a:p>
        </p:txBody>
      </p:sp>
      <p:sp>
        <p:nvSpPr>
          <p:cNvPr id="19459" name="TextBox 21"/>
          <p:cNvSpPr txBox="1">
            <a:spLocks noChangeArrowheads="1"/>
          </p:cNvSpPr>
          <p:nvPr/>
        </p:nvSpPr>
        <p:spPr bwMode="auto">
          <a:xfrm>
            <a:off x="1800225" y="4419600"/>
            <a:ext cx="67325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Why is using the term “50/50” wrong when describing the probability outcomes of rolling a die?</a:t>
            </a:r>
          </a:p>
        </p:txBody>
      </p:sp>
      <p:pic>
        <p:nvPicPr>
          <p:cNvPr id="19460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4419600"/>
            <a:ext cx="1008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750" y="4216400"/>
            <a:ext cx="8208963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9462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88913"/>
            <a:ext cx="162083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8913"/>
            <a:ext cx="14398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ChangeArrowheads="1"/>
          </p:cNvSpPr>
          <p:nvPr/>
        </p:nvSpPr>
        <p:spPr bwMode="auto">
          <a:xfrm>
            <a:off x="1979613" y="4738688"/>
            <a:ext cx="6391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 in 6 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1/6</a:t>
            </a:r>
          </a:p>
          <a:p>
            <a:pPr>
              <a:buFont typeface="Wingdings" pitchFamily="2" charset="2"/>
              <a:buChar char="ü"/>
            </a:pPr>
            <a:r>
              <a:rPr lang="en-AU" b="1">
                <a:solidFill>
                  <a:srgbClr val="00B050"/>
                </a:solidFill>
              </a:rPr>
              <a:t> 16.6666666666666666667% </a:t>
            </a:r>
            <a:r>
              <a:rPr lang="en-AU" b="1">
                <a:solidFill>
                  <a:srgbClr val="FF0000"/>
                </a:solidFill>
                <a:sym typeface="Wingdings" pitchFamily="2" charset="2"/>
              </a:rPr>
              <a:t> Not 50%</a:t>
            </a:r>
            <a:endParaRPr lang="en-AU" b="1">
              <a:solidFill>
                <a:srgbClr val="FF0000"/>
              </a:solidFill>
            </a:endParaRPr>
          </a:p>
          <a:p>
            <a:endParaRPr lang="en-AU" b="1">
              <a:solidFill>
                <a:srgbClr val="00B050"/>
              </a:solidFill>
            </a:endParaRPr>
          </a:p>
        </p:txBody>
      </p:sp>
      <p:sp>
        <p:nvSpPr>
          <p:cNvPr id="20483" name="TextBox 21"/>
          <p:cNvSpPr txBox="1">
            <a:spLocks noChangeArrowheads="1"/>
          </p:cNvSpPr>
          <p:nvPr/>
        </p:nvSpPr>
        <p:spPr bwMode="auto">
          <a:xfrm>
            <a:off x="-107950" y="1708150"/>
            <a:ext cx="90360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Your can either roll a 1, 2, 3, 4, 5, 6. Statistically speaking, the chances must be </a:t>
            </a:r>
            <a:r>
              <a:rPr lang="en-US" sz="4000" b="1">
                <a:solidFill>
                  <a:srgbClr val="00B050"/>
                </a:solidFill>
              </a:rPr>
              <a:t>1 in 6</a:t>
            </a:r>
            <a:r>
              <a:rPr lang="en-US" sz="4000"/>
              <a:t> </a:t>
            </a:r>
          </a:p>
          <a:p>
            <a:pPr algn="ctr"/>
            <a:r>
              <a:rPr lang="en-US" sz="4000"/>
              <a:t>(unless you’ve got dodgy dice)! </a:t>
            </a:r>
          </a:p>
        </p:txBody>
      </p:sp>
      <p:pic>
        <p:nvPicPr>
          <p:cNvPr id="20484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88913"/>
            <a:ext cx="162083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14398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355725" y="66675"/>
            <a:ext cx="6562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3000" b="1"/>
              <a:t>Describing Mathematical Probability...</a:t>
            </a:r>
          </a:p>
          <a:p>
            <a:pPr algn="ctr"/>
            <a:r>
              <a:rPr lang="en-AU" sz="3000" b="1"/>
              <a:t>using decimals</a:t>
            </a:r>
          </a:p>
        </p:txBody>
      </p:sp>
      <p:pic>
        <p:nvPicPr>
          <p:cNvPr id="43011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9715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C:\My Documents\2008 - Teaching Files\Literacy\Big Books\Term 1\Week 7 &amp; 8 - Red Riding Hood\2007 Activities\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3213100"/>
            <a:ext cx="5429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C:\My Documents\2008 - Teaching Files\Literacy\Big Books\Term 1\Week 7 &amp; 8 - Red Riding Hood\2007 Activities\gi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284538"/>
            <a:ext cx="6032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Line 21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2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6" name="Picture 3" descr="\\sp_sasserver\userdata$\areiter\Math\Maths Activities\d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724400"/>
            <a:ext cx="9715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188913"/>
            <a:ext cx="958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71438"/>
            <a:ext cx="942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144463" y="1268413"/>
            <a:ext cx="89646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Q1: Use a decimal to describe the mathematical probability for flipping a..</a:t>
            </a:r>
          </a:p>
          <a:p>
            <a:r>
              <a:rPr lang="en-AU" sz="1800"/>
              <a:t>	(a) head: pr(head) = </a:t>
            </a:r>
          </a:p>
          <a:p>
            <a:endParaRPr lang="en-AU" sz="1800"/>
          </a:p>
          <a:p>
            <a:r>
              <a:rPr lang="en-AU" sz="1800"/>
              <a:t>	(b) tail: pr(tail) = </a:t>
            </a:r>
          </a:p>
          <a:p>
            <a:endParaRPr lang="en-AU" sz="1800"/>
          </a:p>
          <a:p>
            <a:endParaRPr lang="en-AU" sz="1800"/>
          </a:p>
        </p:txBody>
      </p:sp>
      <p:sp>
        <p:nvSpPr>
          <p:cNvPr id="43020" name="Text Box 8"/>
          <p:cNvSpPr txBox="1">
            <a:spLocks noChangeArrowheads="1"/>
          </p:cNvSpPr>
          <p:nvPr/>
        </p:nvSpPr>
        <p:spPr bwMode="auto">
          <a:xfrm>
            <a:off x="647700" y="2924175"/>
            <a:ext cx="89646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/>
              <a:t>Q2: Use a decimal to describe the mathematical probability for a mum having a boy or a girl..</a:t>
            </a:r>
          </a:p>
          <a:p>
            <a:r>
              <a:rPr lang="en-AU" sz="1600"/>
              <a:t>	(a) pr(boy) = </a:t>
            </a:r>
          </a:p>
          <a:p>
            <a:endParaRPr lang="en-AU" sz="1600"/>
          </a:p>
          <a:p>
            <a:r>
              <a:rPr lang="en-AU" sz="1600"/>
              <a:t>	(b) pr(girl) = </a:t>
            </a:r>
          </a:p>
          <a:p>
            <a:endParaRPr lang="en-AU" sz="1600"/>
          </a:p>
        </p:txBody>
      </p:sp>
      <p:sp>
        <p:nvSpPr>
          <p:cNvPr id="43021" name="Text Box 8"/>
          <p:cNvSpPr txBox="1">
            <a:spLocks noChangeArrowheads="1"/>
          </p:cNvSpPr>
          <p:nvPr/>
        </p:nvSpPr>
        <p:spPr bwMode="auto">
          <a:xfrm>
            <a:off x="34925" y="5418138"/>
            <a:ext cx="8964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/>
              <a:t>Q3: Use a decimal to describe the mathematical probability for rolling a..</a:t>
            </a:r>
          </a:p>
          <a:p>
            <a:r>
              <a:rPr lang="en-AU" sz="1800"/>
              <a:t>	(a) 1: pr(1) = 		(b) 2: pr(2) =		(c) 3: pr(3) =</a:t>
            </a:r>
          </a:p>
          <a:p>
            <a:r>
              <a:rPr lang="en-AU" sz="1800"/>
              <a:t>	</a:t>
            </a:r>
          </a:p>
          <a:p>
            <a:r>
              <a:rPr lang="en-AU" sz="1800"/>
              <a:t>	(d) 4: pr(4) =		(e) 5: pr(5) =		(f) 6: pr(6) =</a:t>
            </a:r>
          </a:p>
          <a:p>
            <a:endParaRPr lang="en-AU"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C:\My Documents\2008 - Teaching Files\Literacy\Big Books\Term 1\Week 7 &amp; 8 - Red Riding Hood\2007 Activities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687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7" descr="C:\My Documents\2008 - Teaching Files\Literacy\Big Books\Term 1\Week 7 &amp; 8 - Red Riding Hood\2007 Activities\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333375"/>
            <a:ext cx="766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508375" y="476250"/>
            <a:ext cx="20716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Hmm..</a:t>
            </a:r>
          </a:p>
        </p:txBody>
      </p:sp>
      <p:sp>
        <p:nvSpPr>
          <p:cNvPr id="45061" name="TextBox 21"/>
          <p:cNvSpPr txBox="1">
            <a:spLocks noChangeArrowheads="1"/>
          </p:cNvSpPr>
          <p:nvPr/>
        </p:nvSpPr>
        <p:spPr bwMode="auto">
          <a:xfrm>
            <a:off x="1657350" y="2192338"/>
            <a:ext cx="6731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What are the consequences if we get an 8 sided die and roll that?</a:t>
            </a:r>
          </a:p>
        </p:txBody>
      </p:sp>
      <p:pic>
        <p:nvPicPr>
          <p:cNvPr id="45062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219233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1989138"/>
            <a:ext cx="820896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ACMSP116 - Scissors, Paper, Rock PC Game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2133600"/>
            <a:ext cx="56483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188640"/>
            <a:ext cx="829540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Scissors, Paper, Rock!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76250"/>
            <a:ext cx="8651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88913"/>
            <a:ext cx="1114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-27384"/>
            <a:ext cx="829540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Scissors, Paper, Rock!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50825" y="1125538"/>
            <a:ext cx="8066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Play a game against a partner 10 times and record the results copying this table into your books::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190750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Partner’s choice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Result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(Win/Loss)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33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60350"/>
            <a:ext cx="8318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usar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81075"/>
            <a:ext cx="4476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098550" y="44450"/>
            <a:ext cx="6786563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u="sng" dirty="0">
                <a:solidFill>
                  <a:srgbClr val="00B050"/>
                </a:solidFill>
              </a:rPr>
              <a:t>Games of Chance: </a:t>
            </a:r>
            <a:r>
              <a:rPr lang="en-US" sz="3000" b="1" u="sng" dirty="0">
                <a:solidFill>
                  <a:schemeClr val="accent2">
                    <a:lumMod val="75000"/>
                  </a:schemeClr>
                </a:solidFill>
              </a:rPr>
              <a:t>Scissors, Paper, Rock</a:t>
            </a:r>
          </a:p>
        </p:txBody>
      </p:sp>
      <p:sp>
        <p:nvSpPr>
          <p:cNvPr id="14340" name="TextBox 18"/>
          <p:cNvSpPr txBox="1">
            <a:spLocks noChangeArrowheads="1"/>
          </p:cNvSpPr>
          <p:nvPr/>
        </p:nvSpPr>
        <p:spPr bwMode="auto">
          <a:xfrm>
            <a:off x="1403350" y="3860800"/>
            <a:ext cx="5905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Did you know there are national competitions for scissors, paper, rock!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24075" y="-26988"/>
            <a:ext cx="48688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5000" b="1">
                <a:solidFill>
                  <a:srgbClr val="FF6600"/>
                </a:solidFill>
              </a:rPr>
              <a:t>“Equally Likely”</a:t>
            </a:r>
          </a:p>
        </p:txBody>
      </p:sp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107950" y="5345113"/>
            <a:ext cx="9036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You can be beaten by paper, draw with rock or win with scissors!</a:t>
            </a:r>
          </a:p>
        </p:txBody>
      </p:sp>
      <p:sp>
        <p:nvSpPr>
          <p:cNvPr id="15364" name="TextBox 21"/>
          <p:cNvSpPr txBox="1">
            <a:spLocks noChangeArrowheads="1"/>
          </p:cNvSpPr>
          <p:nvPr/>
        </p:nvSpPr>
        <p:spPr bwMode="auto">
          <a:xfrm>
            <a:off x="1989138" y="765175"/>
            <a:ext cx="5319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….unless you always choose rock! </a:t>
            </a:r>
            <a:r>
              <a:rPr lang="en-US" sz="4000">
                <a:sym typeface="Wingdings" pitchFamily="2" charset="2"/>
              </a:rPr>
              <a:t></a:t>
            </a:r>
            <a:endParaRPr lang="en-US" sz="4000"/>
          </a:p>
        </p:txBody>
      </p:sp>
      <p:pic>
        <p:nvPicPr>
          <p:cNvPr id="15365" name="Picture 6" descr="Scissors, Paper, R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060575"/>
            <a:ext cx="385127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981075"/>
            <a:ext cx="11620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876925"/>
            <a:ext cx="8318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6021388"/>
            <a:ext cx="1223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013325"/>
            <a:ext cx="8651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noodles-jan-ken-pon-05.20.12-550x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4508500"/>
            <a:ext cx="59959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tumblr_m723umTlTt1rx8nkoo3_128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76250"/>
            <a:ext cx="259238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855663" y="44450"/>
            <a:ext cx="76771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u="sng">
                <a:solidFill>
                  <a:srgbClr val="00B050"/>
                </a:solidFill>
              </a:rPr>
              <a:t>Games of Chance: </a:t>
            </a:r>
            <a:r>
              <a:rPr lang="en-US" sz="2500" b="1" u="sng">
                <a:solidFill>
                  <a:srgbClr val="C00000"/>
                </a:solidFill>
              </a:rPr>
              <a:t>Jan-Ken-Pon (Rock, Paper, Scisors)</a:t>
            </a:r>
          </a:p>
        </p:txBody>
      </p:sp>
      <p:pic>
        <p:nvPicPr>
          <p:cNvPr id="16389" name="Picture 8" descr="JyanKen_VideoGam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76250"/>
            <a:ext cx="15843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477838" y="1906588"/>
            <a:ext cx="79819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Rock, paper, scissors is thought to have originated from Asia! In Japan, the game is called “</a:t>
            </a:r>
            <a:r>
              <a:rPr lang="en-US" sz="1800" i="1"/>
              <a:t>jankenpon</a:t>
            </a:r>
            <a:r>
              <a:rPr lang="en-US" sz="1800"/>
              <a:t>” or “</a:t>
            </a:r>
            <a:r>
              <a:rPr lang="en-US" sz="1800" i="1"/>
              <a:t>janken</a:t>
            </a:r>
            <a:r>
              <a:rPr lang="en-US" sz="1800"/>
              <a:t>” for short. The game is usually played for the best of three. </a:t>
            </a:r>
          </a:p>
          <a:p>
            <a:pPr algn="ctr"/>
            <a:endParaRPr lang="en-US" sz="1800"/>
          </a:p>
          <a:p>
            <a:pPr algn="ctr"/>
            <a:r>
              <a:rPr lang="en-US" sz="1800"/>
              <a:t>In Japan, you say “</a:t>
            </a:r>
            <a:r>
              <a:rPr lang="en-US" sz="1800" i="1"/>
              <a:t>jan</a:t>
            </a:r>
            <a:r>
              <a:rPr lang="en-US" sz="1800"/>
              <a:t>” on the first beat, “</a:t>
            </a:r>
            <a:r>
              <a:rPr lang="en-US" sz="1800" i="1"/>
              <a:t>ken</a:t>
            </a:r>
            <a:r>
              <a:rPr lang="en-US" sz="1800"/>
              <a:t>” on the second beat, and “</a:t>
            </a:r>
            <a:r>
              <a:rPr lang="en-US" sz="1800" i="1"/>
              <a:t>pon</a:t>
            </a:r>
            <a:r>
              <a:rPr lang="en-US" sz="1800"/>
              <a:t>” on the third beat.</a:t>
            </a:r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250825" y="3860800"/>
            <a:ext cx="8281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If the players both throw the same choice and the round is a tie, they say, “</a:t>
            </a:r>
            <a:r>
              <a:rPr lang="en-US" sz="1800" i="1"/>
              <a:t>Aikou deshou</a:t>
            </a:r>
            <a:r>
              <a:rPr lang="en-US" sz="1800"/>
              <a:t>” (“</a:t>
            </a:r>
            <a:r>
              <a:rPr lang="en-US" sz="1800" i="1"/>
              <a:t>ai-kou-deshou</a:t>
            </a:r>
            <a:r>
              <a:rPr lang="en-US" sz="1800"/>
              <a:t>“). This means “one more time!”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1479</Words>
  <Application>Microsoft Office PowerPoint</Application>
  <PresentationFormat>On-screen Show (4:3)</PresentationFormat>
  <Paragraphs>195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ACMSP116 &amp; ACMSP144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6</cp:revision>
  <dcterms:modified xsi:type="dcterms:W3CDTF">2014-02-08T02:45:58Z</dcterms:modified>
</cp:coreProperties>
</file>