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6" r:id="rId2"/>
    <p:sldId id="281" r:id="rId3"/>
    <p:sldId id="328" r:id="rId4"/>
    <p:sldId id="330" r:id="rId5"/>
    <p:sldId id="329" r:id="rId6"/>
    <p:sldId id="331" r:id="rId7"/>
    <p:sldId id="332" r:id="rId8"/>
    <p:sldId id="333" r:id="rId9"/>
    <p:sldId id="334" r:id="rId10"/>
    <p:sldId id="335" r:id="rId11"/>
    <p:sldId id="336" r:id="rId12"/>
    <p:sldId id="337" r:id="rId13"/>
    <p:sldId id="261" r:id="rId14"/>
    <p:sldId id="262" r:id="rId15"/>
    <p:sldId id="289" r:id="rId16"/>
    <p:sldId id="265" r:id="rId17"/>
    <p:sldId id="266" r:id="rId18"/>
    <p:sldId id="263" r:id="rId19"/>
    <p:sldId id="258" r:id="rId20"/>
    <p:sldId id="260" r:id="rId21"/>
    <p:sldId id="290" r:id="rId22"/>
    <p:sldId id="291" r:id="rId23"/>
    <p:sldId id="259" r:id="rId24"/>
    <p:sldId id="267" r:id="rId25"/>
    <p:sldId id="268" r:id="rId26"/>
    <p:sldId id="325" r:id="rId27"/>
    <p:sldId id="326" r:id="rId28"/>
    <p:sldId id="327" r:id="rId29"/>
    <p:sldId id="307" r:id="rId30"/>
    <p:sldId id="308" r:id="rId31"/>
    <p:sldId id="269" r:id="rId32"/>
    <p:sldId id="270" r:id="rId33"/>
    <p:sldId id="271" r:id="rId34"/>
    <p:sldId id="272" r:id="rId35"/>
    <p:sldId id="298" r:id="rId36"/>
    <p:sldId id="292" r:id="rId37"/>
    <p:sldId id="299" r:id="rId38"/>
    <p:sldId id="273" r:id="rId39"/>
    <p:sldId id="274" r:id="rId40"/>
    <p:sldId id="283" r:id="rId41"/>
    <p:sldId id="284" r:id="rId42"/>
    <p:sldId id="286" r:id="rId43"/>
    <p:sldId id="285" r:id="rId44"/>
    <p:sldId id="287" r:id="rId45"/>
    <p:sldId id="312" r:id="rId46"/>
    <p:sldId id="313" r:id="rId47"/>
    <p:sldId id="314" r:id="rId48"/>
    <p:sldId id="316" r:id="rId49"/>
    <p:sldId id="317" r:id="rId50"/>
    <p:sldId id="318" r:id="rId51"/>
    <p:sldId id="319" r:id="rId52"/>
    <p:sldId id="320" r:id="rId53"/>
    <p:sldId id="321" r:id="rId54"/>
    <p:sldId id="322" r:id="rId55"/>
    <p:sldId id="323" r:id="rId56"/>
    <p:sldId id="324" r:id="rId57"/>
    <p:sldId id="280" r:id="rId58"/>
    <p:sldId id="275" r:id="rId59"/>
    <p:sldId id="276" r:id="rId60"/>
    <p:sldId id="277" r:id="rId61"/>
    <p:sldId id="300" r:id="rId62"/>
    <p:sldId id="293" r:id="rId63"/>
    <p:sldId id="301" r:id="rId64"/>
    <p:sldId id="279" r:id="rId65"/>
    <p:sldId id="294" r:id="rId66"/>
    <p:sldId id="295" r:id="rId67"/>
    <p:sldId id="296" r:id="rId68"/>
    <p:sldId id="297" r:id="rId69"/>
    <p:sldId id="302" r:id="rId70"/>
    <p:sldId id="303" r:id="rId71"/>
    <p:sldId id="304" r:id="rId72"/>
    <p:sldId id="309" r:id="rId73"/>
    <p:sldId id="310" r:id="rId74"/>
    <p:sldId id="311" r:id="rId75"/>
    <p:sldId id="288" r:id="rId76"/>
    <p:sldId id="282" r:id="rId77"/>
    <p:sldId id="305" r:id="rId7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CC0099"/>
    <a:srgbClr val="9966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84"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B733B84-6CB0-4014-86BC-8BC2E4C01CC5}" type="datetimeFigureOut">
              <a:rPr lang="en-US"/>
              <a:pPr>
                <a:defRPr/>
              </a:pPr>
              <a:t>8/25/2014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7791E6B-2FEB-46DD-A944-A7B9519E07A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5D258EF-41D7-4030-9C59-7E8003CC1A0D}" type="datetimeFigureOut">
              <a:rPr lang="en-US"/>
              <a:pPr>
                <a:defRPr/>
              </a:pPr>
              <a:t>8/25/2014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0BA7A9-181C-4965-AFFB-0486465EEB4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C843B4-E0B1-4C84-B48D-29CF2D89B320}" type="datetimeFigureOut">
              <a:rPr lang="en-US"/>
              <a:pPr>
                <a:defRPr/>
              </a:pPr>
              <a:t>8/25/2014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F66DA5-72A3-4D89-AF91-F572ED9D63D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06160A-97CE-40FC-A281-89A1AA18D81C}" type="datetimeFigureOut">
              <a:rPr lang="en-US"/>
              <a:pPr>
                <a:defRPr/>
              </a:pPr>
              <a:t>8/25/2014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6E650C-36C2-4ED8-A92E-BD6597AF18D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395A71-B126-4C84-9D99-A29A049E4891}" type="datetimeFigureOut">
              <a:rPr lang="en-US"/>
              <a:pPr>
                <a:defRPr/>
              </a:pPr>
              <a:t>8/25/2014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98F7A4-18EF-43CE-AD10-5B181EDE38E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85597BD-215B-4473-B0AA-26EE70BACE83}" type="datetimeFigureOut">
              <a:rPr lang="en-US"/>
              <a:pPr>
                <a:defRPr/>
              </a:pPr>
              <a:t>8/25/2014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09F441-ACE5-4B7B-ADA4-82E1167B052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D80A83A-4A1B-4646-8199-A0825CF36A15}" type="datetimeFigureOut">
              <a:rPr lang="en-US"/>
              <a:pPr>
                <a:defRPr/>
              </a:pPr>
              <a:t>8/25/2014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D300B5-3AE7-4D90-A787-D1492F238DA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0F7E7AF-CB03-4CDC-895B-6DF318858FC8}" type="datetimeFigureOut">
              <a:rPr lang="en-US"/>
              <a:pPr>
                <a:defRPr/>
              </a:pPr>
              <a:t>8/25/2014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991FA54-5180-45F4-98C9-B94C3798A1A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4C66480-1C70-459D-B79C-DF66559691D0}" type="datetimeFigureOut">
              <a:rPr lang="en-US"/>
              <a:pPr>
                <a:defRPr/>
              </a:pPr>
              <a:t>8/25/2014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6A4235E-29D4-405A-8AC1-B271E7EB4B3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95FE561-6278-4F1D-8EE5-353B6671CFC0}" type="datetimeFigureOut">
              <a:rPr lang="en-US"/>
              <a:pPr>
                <a:defRPr/>
              </a:pPr>
              <a:t>8/25/2014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3C35789-0FB6-4252-BAFD-FB6C3A48FFB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A01560-FF24-442A-97F4-6B28CD4634A6}" type="datetimeFigureOut">
              <a:rPr lang="en-US"/>
              <a:pPr>
                <a:defRPr/>
              </a:pPr>
              <a:t>8/25/2014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45CCD0-C8C8-4159-B267-99C49279CD3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355136-22C7-4541-9A44-925DD995B248}" type="datetimeFigureOut">
              <a:rPr lang="en-US"/>
              <a:pPr>
                <a:defRPr/>
              </a:pPr>
              <a:t>8/25/2014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A13A23-6279-497C-B79D-6579AF5B558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D644786-C8A7-413E-A2AD-2CD95C680552}" type="datetimeFigureOut">
              <a:rPr lang="en-US"/>
              <a:pPr>
                <a:defRPr/>
              </a:pPr>
              <a:t>8/25/2014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39E44F8-B7D3-4384-B643-6D8A032A5A3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8.png"/><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http://www.analyzemath.com/Calculators_3/prime_factors.html" TargetMode="External"/><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hyperlink" Target="http://calculator.tutorvista.com/math/486/factor-tree-calculator.html"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3688" y="-99392"/>
            <a:ext cx="5361083"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a:t>
            </a:r>
          </a:p>
        </p:txBody>
      </p:sp>
      <p:sp>
        <p:nvSpPr>
          <p:cNvPr id="14338" name="TextBox 4"/>
          <p:cNvSpPr txBox="1">
            <a:spLocks noChangeArrowheads="1"/>
          </p:cNvSpPr>
          <p:nvPr/>
        </p:nvSpPr>
        <p:spPr bwMode="auto">
          <a:xfrm>
            <a:off x="395288" y="836613"/>
            <a:ext cx="8208962" cy="1477962"/>
          </a:xfrm>
          <a:prstGeom prst="rect">
            <a:avLst/>
          </a:prstGeom>
          <a:noFill/>
          <a:ln w="9525">
            <a:noFill/>
            <a:miter lim="800000"/>
            <a:headEnd/>
            <a:tailEnd/>
          </a:ln>
        </p:spPr>
        <p:txBody>
          <a:bodyPr>
            <a:spAutoFit/>
          </a:bodyPr>
          <a:lstStyle/>
          <a:p>
            <a:pPr algn="ctr"/>
            <a:r>
              <a:rPr lang="en-US" sz="3000">
                <a:latin typeface="Calibri" pitchFamily="34" charset="0"/>
              </a:rPr>
              <a:t>There are many different ways that we can categorise/label/group numbers.</a:t>
            </a:r>
          </a:p>
          <a:p>
            <a:pPr algn="ctr"/>
            <a:endParaRPr lang="en-US" sz="3000">
              <a:latin typeface="Calibri" pitchFamily="34" charset="0"/>
            </a:endParaRPr>
          </a:p>
        </p:txBody>
      </p:sp>
      <p:pic>
        <p:nvPicPr>
          <p:cNvPr id="14339" name="Picture 8"/>
          <p:cNvPicPr>
            <a:picLocks noChangeAspect="1"/>
          </p:cNvPicPr>
          <p:nvPr/>
        </p:nvPicPr>
        <p:blipFill>
          <a:blip r:embed="rId2" cstate="print"/>
          <a:srcRect/>
          <a:stretch>
            <a:fillRect/>
          </a:stretch>
        </p:blipFill>
        <p:spPr bwMode="auto">
          <a:xfrm>
            <a:off x="685800" y="2336800"/>
            <a:ext cx="1008063" cy="1476375"/>
          </a:xfrm>
          <a:prstGeom prst="rect">
            <a:avLst/>
          </a:prstGeom>
          <a:noFill/>
          <a:ln w="9525">
            <a:noFill/>
            <a:miter lim="800000"/>
            <a:headEnd/>
            <a:tailEnd/>
          </a:ln>
        </p:spPr>
      </p:pic>
      <p:sp>
        <p:nvSpPr>
          <p:cNvPr id="7" name="Rectangle 6"/>
          <p:cNvSpPr/>
          <p:nvPr/>
        </p:nvSpPr>
        <p:spPr>
          <a:xfrm>
            <a:off x="468313" y="2133600"/>
            <a:ext cx="8207375" cy="187642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14341" name="Rectangle 8"/>
          <p:cNvSpPr>
            <a:spLocks noChangeArrowheads="1"/>
          </p:cNvSpPr>
          <p:nvPr/>
        </p:nvSpPr>
        <p:spPr bwMode="auto">
          <a:xfrm>
            <a:off x="1835150" y="2349500"/>
            <a:ext cx="6481763" cy="1014413"/>
          </a:xfrm>
          <a:prstGeom prst="rect">
            <a:avLst/>
          </a:prstGeom>
          <a:noFill/>
          <a:ln w="9525">
            <a:noFill/>
            <a:miter lim="800000"/>
            <a:headEnd/>
            <a:tailEnd/>
          </a:ln>
        </p:spPr>
        <p:txBody>
          <a:bodyPr>
            <a:spAutoFit/>
          </a:bodyPr>
          <a:lstStyle/>
          <a:p>
            <a:pPr algn="ctr"/>
            <a:r>
              <a:rPr lang="en-US" sz="3000">
                <a:latin typeface="Calibri" pitchFamily="34" charset="0"/>
              </a:rPr>
              <a:t>What are some of the ways you that that we can categorise numbers?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3"/>
          <p:cNvPicPr>
            <a:picLocks noChangeAspect="1" noChangeArrowheads="1"/>
          </p:cNvPicPr>
          <p:nvPr/>
        </p:nvPicPr>
        <p:blipFill>
          <a:blip r:embed="rId2" cstate="print"/>
          <a:srcRect/>
          <a:stretch>
            <a:fillRect/>
          </a:stretch>
        </p:blipFill>
        <p:spPr bwMode="auto">
          <a:xfrm>
            <a:off x="179388" y="1162050"/>
            <a:ext cx="8515350" cy="3562350"/>
          </a:xfrm>
          <a:prstGeom prst="rect">
            <a:avLst/>
          </a:prstGeom>
          <a:noFill/>
          <a:ln w="9525">
            <a:noFill/>
            <a:miter lim="800000"/>
            <a:headEnd/>
            <a:tailEnd/>
          </a:ln>
        </p:spPr>
      </p:pic>
      <p:sp>
        <p:nvSpPr>
          <p:cNvPr id="4" name="Rectangle 3"/>
          <p:cNvSpPr/>
          <p:nvPr/>
        </p:nvSpPr>
        <p:spPr>
          <a:xfrm>
            <a:off x="2771800" y="44624"/>
            <a:ext cx="3518912" cy="923330"/>
          </a:xfrm>
          <a:prstGeom prst="rect">
            <a:avLst/>
          </a:prstGeom>
          <a:noFill/>
        </p:spPr>
        <p:txBody>
          <a:bodyPr wrap="none">
            <a:spAutoFit/>
          </a:bodyPr>
          <a:lstStyle/>
          <a:p>
            <a:pPr algn="ctr" fontAlgn="auto">
              <a:spcBef>
                <a:spcPts val="0"/>
              </a:spcBef>
              <a:spcAft>
                <a:spcPts val="0"/>
              </a:spcAft>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cs typeface="+mn-cs"/>
              </a:rPr>
              <a:t>Answers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504" y="116632"/>
            <a:ext cx="8664551" cy="630942"/>
          </a:xfrm>
          <a:prstGeom prst="rect">
            <a:avLst/>
          </a:prstGeom>
          <a:noFill/>
        </p:spPr>
        <p:txBody>
          <a:bodyPr wrap="none">
            <a:spAutoFit/>
          </a:bodyPr>
          <a:lstStyle/>
          <a:p>
            <a:pPr algn="ctr" fontAlgn="auto">
              <a:spcBef>
                <a:spcPts val="0"/>
              </a:spcBef>
              <a:spcAft>
                <a:spcPts val="0"/>
              </a:spcAft>
              <a:defRPr/>
            </a:pPr>
            <a:r>
              <a:rPr lang="en-US" sz="35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Operations on Odd &amp; Even Numbers</a:t>
            </a:r>
          </a:p>
        </p:txBody>
      </p:sp>
      <p:sp>
        <p:nvSpPr>
          <p:cNvPr id="91139" name="Rectangle 6"/>
          <p:cNvSpPr>
            <a:spLocks noChangeArrowheads="1"/>
          </p:cNvSpPr>
          <p:nvPr/>
        </p:nvSpPr>
        <p:spPr bwMode="auto">
          <a:xfrm>
            <a:off x="1547813" y="1268413"/>
            <a:ext cx="4572000" cy="1754187"/>
          </a:xfrm>
          <a:prstGeom prst="rect">
            <a:avLst/>
          </a:prstGeom>
          <a:noFill/>
          <a:ln w="9525">
            <a:noFill/>
            <a:miter lim="800000"/>
            <a:headEnd/>
            <a:tailEnd/>
          </a:ln>
        </p:spPr>
        <p:txBody>
          <a:bodyPr>
            <a:spAutoFit/>
          </a:bodyPr>
          <a:lstStyle/>
          <a:p>
            <a:r>
              <a:rPr lang="en-US" b="1" u="sng">
                <a:latin typeface="Century Schoolbook" pitchFamily="18" charset="0"/>
              </a:rPr>
              <a:t>3 odd numbers</a:t>
            </a:r>
          </a:p>
          <a:p>
            <a:r>
              <a:rPr lang="en-US">
                <a:latin typeface="Century Schoolbook" pitchFamily="18" charset="0"/>
              </a:rPr>
              <a:t>What happens when you..</a:t>
            </a:r>
          </a:p>
          <a:p>
            <a:pPr lvl="1">
              <a:buFont typeface="Wingdings" pitchFamily="2" charset="2"/>
              <a:buChar char="Ø"/>
            </a:pPr>
            <a:r>
              <a:rPr lang="en-US">
                <a:latin typeface="Century Schoolbook" pitchFamily="18" charset="0"/>
              </a:rPr>
              <a:t> add three odd numbers?</a:t>
            </a:r>
          </a:p>
          <a:p>
            <a:pPr lvl="1">
              <a:buFont typeface="Wingdings" pitchFamily="2" charset="2"/>
              <a:buChar char="Ø"/>
            </a:pPr>
            <a:r>
              <a:rPr lang="en-US">
                <a:latin typeface="Century Schoolbook" pitchFamily="18" charset="0"/>
              </a:rPr>
              <a:t> subtract three odd numbers?</a:t>
            </a:r>
          </a:p>
          <a:p>
            <a:pPr lvl="1">
              <a:buFont typeface="Wingdings" pitchFamily="2" charset="2"/>
              <a:buChar char="Ø"/>
            </a:pPr>
            <a:r>
              <a:rPr lang="en-US">
                <a:latin typeface="Century Schoolbook" pitchFamily="18" charset="0"/>
              </a:rPr>
              <a:t> multiply three odd numbers?</a:t>
            </a:r>
          </a:p>
          <a:p>
            <a:pPr lvl="1">
              <a:buFont typeface="Wingdings" pitchFamily="2" charset="2"/>
              <a:buChar char="Ø"/>
            </a:pPr>
            <a:r>
              <a:rPr lang="en-US">
                <a:latin typeface="Century Schoolbook" pitchFamily="18" charset="0"/>
              </a:rPr>
              <a:t> divide three odd numbers?</a:t>
            </a:r>
          </a:p>
        </p:txBody>
      </p:sp>
      <p:sp>
        <p:nvSpPr>
          <p:cNvPr id="91140" name="Rectangle 8"/>
          <p:cNvSpPr>
            <a:spLocks noChangeArrowheads="1"/>
          </p:cNvSpPr>
          <p:nvPr/>
        </p:nvSpPr>
        <p:spPr bwMode="auto">
          <a:xfrm>
            <a:off x="1547813" y="3716338"/>
            <a:ext cx="4572000" cy="1755775"/>
          </a:xfrm>
          <a:prstGeom prst="rect">
            <a:avLst/>
          </a:prstGeom>
          <a:noFill/>
          <a:ln w="9525">
            <a:noFill/>
            <a:miter lim="800000"/>
            <a:headEnd/>
            <a:tailEnd/>
          </a:ln>
        </p:spPr>
        <p:txBody>
          <a:bodyPr>
            <a:spAutoFit/>
          </a:bodyPr>
          <a:lstStyle/>
          <a:p>
            <a:r>
              <a:rPr lang="en-US" b="1" u="sng">
                <a:latin typeface="Century Schoolbook" pitchFamily="18" charset="0"/>
              </a:rPr>
              <a:t>3 even numbers</a:t>
            </a:r>
          </a:p>
          <a:p>
            <a:r>
              <a:rPr lang="en-US">
                <a:latin typeface="Century Schoolbook" pitchFamily="18" charset="0"/>
              </a:rPr>
              <a:t>What happens when you..</a:t>
            </a:r>
          </a:p>
          <a:p>
            <a:pPr>
              <a:buFont typeface="Wingdings" pitchFamily="2" charset="2"/>
              <a:buChar char="Ø"/>
            </a:pPr>
            <a:r>
              <a:rPr lang="en-US">
                <a:latin typeface="Century Schoolbook" pitchFamily="18" charset="0"/>
              </a:rPr>
              <a:t> add three even numbers?</a:t>
            </a:r>
          </a:p>
          <a:p>
            <a:pPr>
              <a:buFont typeface="Wingdings" pitchFamily="2" charset="2"/>
              <a:buChar char="Ø"/>
            </a:pPr>
            <a:r>
              <a:rPr lang="en-US">
                <a:latin typeface="Century Schoolbook" pitchFamily="18" charset="0"/>
              </a:rPr>
              <a:t> subtract three even numbers?</a:t>
            </a:r>
          </a:p>
          <a:p>
            <a:pPr>
              <a:buFont typeface="Wingdings" pitchFamily="2" charset="2"/>
              <a:buChar char="Ø"/>
            </a:pPr>
            <a:r>
              <a:rPr lang="en-US">
                <a:latin typeface="Century Schoolbook" pitchFamily="18" charset="0"/>
              </a:rPr>
              <a:t> multiply three even numbers?</a:t>
            </a:r>
          </a:p>
          <a:p>
            <a:pPr>
              <a:buFont typeface="Wingdings" pitchFamily="2" charset="2"/>
              <a:buChar char="Ø"/>
            </a:pPr>
            <a:r>
              <a:rPr lang="en-US">
                <a:latin typeface="Century Schoolbook" pitchFamily="18" charset="0"/>
              </a:rPr>
              <a:t> divide three even numbers?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3"/>
          <p:cNvPicPr>
            <a:picLocks noChangeAspect="1" noChangeArrowheads="1"/>
          </p:cNvPicPr>
          <p:nvPr/>
        </p:nvPicPr>
        <p:blipFill>
          <a:blip r:embed="rId2" cstate="print"/>
          <a:srcRect/>
          <a:stretch>
            <a:fillRect/>
          </a:stretch>
        </p:blipFill>
        <p:spPr bwMode="auto">
          <a:xfrm>
            <a:off x="250825" y="333375"/>
            <a:ext cx="8458200" cy="597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8925" y="214114"/>
            <a:ext cx="5361084"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a:t>
            </a:r>
          </a:p>
        </p:txBody>
      </p:sp>
      <p:pic>
        <p:nvPicPr>
          <p:cNvPr id="20482" name="Picture 8"/>
          <p:cNvPicPr>
            <a:picLocks noChangeAspect="1"/>
          </p:cNvPicPr>
          <p:nvPr/>
        </p:nvPicPr>
        <p:blipFill>
          <a:blip r:embed="rId2" cstate="print"/>
          <a:srcRect/>
          <a:stretch>
            <a:fillRect/>
          </a:stretch>
        </p:blipFill>
        <p:spPr bwMode="auto">
          <a:xfrm>
            <a:off x="539750" y="4370388"/>
            <a:ext cx="1008063" cy="1476375"/>
          </a:xfrm>
          <a:prstGeom prst="rect">
            <a:avLst/>
          </a:prstGeom>
          <a:noFill/>
          <a:ln w="9525">
            <a:noFill/>
            <a:miter lim="800000"/>
            <a:headEnd/>
            <a:tailEnd/>
          </a:ln>
        </p:spPr>
      </p:pic>
      <p:sp>
        <p:nvSpPr>
          <p:cNvPr id="10" name="Rectangle 9"/>
          <p:cNvSpPr/>
          <p:nvPr/>
        </p:nvSpPr>
        <p:spPr>
          <a:xfrm>
            <a:off x="323850" y="4149725"/>
            <a:ext cx="8208963" cy="187642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20484" name="Rectangle 10"/>
          <p:cNvSpPr>
            <a:spLocks noChangeArrowheads="1"/>
          </p:cNvSpPr>
          <p:nvPr/>
        </p:nvSpPr>
        <p:spPr bwMode="auto">
          <a:xfrm>
            <a:off x="1692275" y="4360863"/>
            <a:ext cx="6480175" cy="554037"/>
          </a:xfrm>
          <a:prstGeom prst="rect">
            <a:avLst/>
          </a:prstGeom>
          <a:noFill/>
          <a:ln w="9525">
            <a:noFill/>
            <a:miter lim="800000"/>
            <a:headEnd/>
            <a:tailEnd/>
          </a:ln>
        </p:spPr>
        <p:txBody>
          <a:bodyPr>
            <a:spAutoFit/>
          </a:bodyPr>
          <a:lstStyle/>
          <a:p>
            <a:pPr algn="ctr"/>
            <a:r>
              <a:rPr lang="en-US" sz="3000">
                <a:latin typeface="Calibri" pitchFamily="34" charset="0"/>
              </a:rPr>
              <a:t>What type of numbers do you see?</a:t>
            </a:r>
          </a:p>
        </p:txBody>
      </p:sp>
      <p:pic>
        <p:nvPicPr>
          <p:cNvPr id="20485" name="Picture 6" descr="s1.JPG"/>
          <p:cNvPicPr>
            <a:picLocks noChangeAspect="1"/>
          </p:cNvPicPr>
          <p:nvPr/>
        </p:nvPicPr>
        <p:blipFill>
          <a:blip r:embed="rId3" cstate="print"/>
          <a:srcRect/>
          <a:stretch>
            <a:fillRect/>
          </a:stretch>
        </p:blipFill>
        <p:spPr bwMode="auto">
          <a:xfrm>
            <a:off x="900113" y="1557338"/>
            <a:ext cx="6945312" cy="2087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4702" y="201414"/>
            <a:ext cx="7819064"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7030A0"/>
                </a:solidFill>
                <a:effectLst>
                  <a:outerShdw blurRad="41275" dist="12700" dir="12000000" algn="tl" rotWithShape="0">
                    <a:srgbClr val="000000">
                      <a:alpha val="40000"/>
                    </a:srgbClr>
                  </a:outerShdw>
                </a:effectLst>
                <a:latin typeface="+mn-lt"/>
                <a:cs typeface="+mn-cs"/>
              </a:rPr>
              <a:t>Square Numbers</a:t>
            </a:r>
          </a:p>
        </p:txBody>
      </p:sp>
      <p:sp>
        <p:nvSpPr>
          <p:cNvPr id="21506" name="Rectangle 6"/>
          <p:cNvSpPr>
            <a:spLocks noChangeArrowheads="1"/>
          </p:cNvSpPr>
          <p:nvPr/>
        </p:nvSpPr>
        <p:spPr bwMode="auto">
          <a:xfrm>
            <a:off x="1116013" y="3716338"/>
            <a:ext cx="6480175" cy="554037"/>
          </a:xfrm>
          <a:prstGeom prst="rect">
            <a:avLst/>
          </a:prstGeom>
          <a:noFill/>
          <a:ln w="9525">
            <a:noFill/>
            <a:miter lim="800000"/>
            <a:headEnd/>
            <a:tailEnd/>
          </a:ln>
        </p:spPr>
        <p:txBody>
          <a:bodyPr>
            <a:spAutoFit/>
          </a:bodyPr>
          <a:lstStyle/>
          <a:p>
            <a:pPr algn="ctr"/>
            <a:r>
              <a:rPr lang="en-US" sz="3000">
                <a:solidFill>
                  <a:srgbClr val="00B050"/>
                </a:solidFill>
                <a:latin typeface="Calibri" pitchFamily="34" charset="0"/>
              </a:rPr>
              <a:t>Square Numbers!</a:t>
            </a:r>
          </a:p>
        </p:txBody>
      </p:sp>
      <p:pic>
        <p:nvPicPr>
          <p:cNvPr id="21507" name="Picture 5" descr="s1.JPG"/>
          <p:cNvPicPr>
            <a:picLocks noChangeAspect="1"/>
          </p:cNvPicPr>
          <p:nvPr/>
        </p:nvPicPr>
        <p:blipFill>
          <a:blip r:embed="rId2" cstate="print"/>
          <a:srcRect/>
          <a:stretch>
            <a:fillRect/>
          </a:stretch>
        </p:blipFill>
        <p:spPr bwMode="auto">
          <a:xfrm>
            <a:off x="900113" y="1557338"/>
            <a:ext cx="6945312" cy="2087562"/>
          </a:xfrm>
          <a:prstGeom prst="rect">
            <a:avLst/>
          </a:prstGeom>
          <a:noFill/>
          <a:ln w="9525">
            <a:noFill/>
            <a:miter lim="800000"/>
            <a:headEnd/>
            <a:tailEnd/>
          </a:ln>
        </p:spPr>
      </p:pic>
      <p:sp>
        <p:nvSpPr>
          <p:cNvPr id="21508" name="Rectangle 13"/>
          <p:cNvSpPr>
            <a:spLocks noChangeArrowheads="1"/>
          </p:cNvSpPr>
          <p:nvPr/>
        </p:nvSpPr>
        <p:spPr bwMode="auto">
          <a:xfrm>
            <a:off x="1258888" y="5013325"/>
            <a:ext cx="7273925" cy="1016000"/>
          </a:xfrm>
          <a:prstGeom prst="rect">
            <a:avLst/>
          </a:prstGeom>
          <a:noFill/>
          <a:ln w="9525">
            <a:noFill/>
            <a:miter lim="800000"/>
            <a:headEnd/>
            <a:tailEnd/>
          </a:ln>
        </p:spPr>
        <p:txBody>
          <a:bodyPr>
            <a:spAutoFit/>
          </a:bodyPr>
          <a:lstStyle/>
          <a:p>
            <a:pPr algn="ctr"/>
            <a:r>
              <a:rPr lang="en-US" sz="3000">
                <a:latin typeface="Calibri" pitchFamily="34" charset="0"/>
              </a:rPr>
              <a:t>Why do you think these are called square numbers?</a:t>
            </a:r>
          </a:p>
        </p:txBody>
      </p:sp>
      <p:pic>
        <p:nvPicPr>
          <p:cNvPr id="21509" name="Picture 14"/>
          <p:cNvPicPr>
            <a:picLocks noChangeAspect="1"/>
          </p:cNvPicPr>
          <p:nvPr/>
        </p:nvPicPr>
        <p:blipFill>
          <a:blip r:embed="rId3" cstate="print"/>
          <a:srcRect/>
          <a:stretch>
            <a:fillRect/>
          </a:stretch>
        </p:blipFill>
        <p:spPr bwMode="auto">
          <a:xfrm>
            <a:off x="541338" y="4976813"/>
            <a:ext cx="1008062" cy="1476375"/>
          </a:xfrm>
          <a:prstGeom prst="rect">
            <a:avLst/>
          </a:prstGeom>
          <a:noFill/>
          <a:ln w="9525">
            <a:noFill/>
            <a:miter lim="800000"/>
            <a:headEnd/>
            <a:tailEnd/>
          </a:ln>
        </p:spPr>
      </p:pic>
      <p:sp>
        <p:nvSpPr>
          <p:cNvPr id="16" name="Rectangle 15"/>
          <p:cNvSpPr/>
          <p:nvPr/>
        </p:nvSpPr>
        <p:spPr>
          <a:xfrm>
            <a:off x="323850" y="4868863"/>
            <a:ext cx="8208963" cy="1728787"/>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ChangeArrowheads="1"/>
          </p:cNvSpPr>
          <p:nvPr/>
        </p:nvSpPr>
        <p:spPr bwMode="auto">
          <a:xfrm>
            <a:off x="395288" y="3392488"/>
            <a:ext cx="8101012" cy="1476375"/>
          </a:xfrm>
          <a:prstGeom prst="rect">
            <a:avLst/>
          </a:prstGeom>
          <a:noFill/>
          <a:ln w="9525">
            <a:noFill/>
            <a:miter lim="800000"/>
            <a:headEnd/>
            <a:tailEnd/>
          </a:ln>
        </p:spPr>
        <p:txBody>
          <a:bodyPr>
            <a:spAutoFit/>
          </a:bodyPr>
          <a:lstStyle/>
          <a:p>
            <a:pPr algn="ctr"/>
            <a:r>
              <a:rPr lang="en-US" sz="3000">
                <a:solidFill>
                  <a:srgbClr val="00B050"/>
                </a:solidFill>
                <a:latin typeface="Calibri" pitchFamily="34" charset="0"/>
              </a:rPr>
              <a:t>Because the multiplication of an integer (number) by itself forms a square shape or array!</a:t>
            </a:r>
          </a:p>
          <a:p>
            <a:pPr>
              <a:buFont typeface="Arial" charset="0"/>
              <a:buChar char="•"/>
            </a:pPr>
            <a:endParaRPr lang="en-US" sz="3000">
              <a:solidFill>
                <a:srgbClr val="00B050"/>
              </a:solidFill>
              <a:latin typeface="Calibri" pitchFamily="34" charset="0"/>
            </a:endParaRPr>
          </a:p>
        </p:txBody>
      </p:sp>
      <p:pic>
        <p:nvPicPr>
          <p:cNvPr id="22530" name="Picture 5" descr="s1.JPG"/>
          <p:cNvPicPr>
            <a:picLocks noChangeAspect="1"/>
          </p:cNvPicPr>
          <p:nvPr/>
        </p:nvPicPr>
        <p:blipFill>
          <a:blip r:embed="rId2" cstate="print"/>
          <a:srcRect/>
          <a:stretch>
            <a:fillRect/>
          </a:stretch>
        </p:blipFill>
        <p:spPr bwMode="auto">
          <a:xfrm>
            <a:off x="900113" y="836613"/>
            <a:ext cx="6945312" cy="2087562"/>
          </a:xfrm>
          <a:prstGeom prst="rect">
            <a:avLst/>
          </a:prstGeom>
          <a:noFill/>
          <a:ln w="9525">
            <a:noFill/>
            <a:miter lim="800000"/>
            <a:headEnd/>
            <a:tailEnd/>
          </a:ln>
        </p:spPr>
      </p:pic>
      <p:sp>
        <p:nvSpPr>
          <p:cNvPr id="22531" name="TextBox 7"/>
          <p:cNvSpPr txBox="1">
            <a:spLocks noChangeArrowheads="1"/>
          </p:cNvSpPr>
          <p:nvPr/>
        </p:nvSpPr>
        <p:spPr bwMode="auto">
          <a:xfrm>
            <a:off x="690563" y="2852738"/>
            <a:ext cx="857250" cy="369887"/>
          </a:xfrm>
          <a:prstGeom prst="rect">
            <a:avLst/>
          </a:prstGeom>
          <a:noFill/>
          <a:ln w="9525">
            <a:noFill/>
            <a:miter lim="800000"/>
            <a:headEnd/>
            <a:tailEnd/>
          </a:ln>
        </p:spPr>
        <p:txBody>
          <a:bodyPr wrap="none">
            <a:spAutoFit/>
          </a:bodyPr>
          <a:lstStyle/>
          <a:p>
            <a:r>
              <a:rPr lang="en-US">
                <a:latin typeface="Calibri" pitchFamily="34" charset="0"/>
              </a:rPr>
              <a:t>1x1 = 1</a:t>
            </a:r>
          </a:p>
        </p:txBody>
      </p:sp>
      <p:sp>
        <p:nvSpPr>
          <p:cNvPr id="22532" name="TextBox 8"/>
          <p:cNvSpPr txBox="1">
            <a:spLocks noChangeArrowheads="1"/>
          </p:cNvSpPr>
          <p:nvPr/>
        </p:nvSpPr>
        <p:spPr bwMode="auto">
          <a:xfrm>
            <a:off x="1411288" y="1557338"/>
            <a:ext cx="750887" cy="368300"/>
          </a:xfrm>
          <a:prstGeom prst="rect">
            <a:avLst/>
          </a:prstGeom>
          <a:noFill/>
          <a:ln w="9525">
            <a:noFill/>
            <a:miter lim="800000"/>
            <a:headEnd/>
            <a:tailEnd/>
          </a:ln>
        </p:spPr>
        <p:txBody>
          <a:bodyPr wrap="none">
            <a:spAutoFit/>
          </a:bodyPr>
          <a:lstStyle/>
          <a:p>
            <a:r>
              <a:rPr lang="en-US">
                <a:latin typeface="Calibri" pitchFamily="34" charset="0"/>
              </a:rPr>
              <a:t>2x2=4</a:t>
            </a:r>
          </a:p>
        </p:txBody>
      </p:sp>
      <p:sp>
        <p:nvSpPr>
          <p:cNvPr id="22533" name="TextBox 9"/>
          <p:cNvSpPr txBox="1">
            <a:spLocks noChangeArrowheads="1"/>
          </p:cNvSpPr>
          <p:nvPr/>
        </p:nvSpPr>
        <p:spPr bwMode="auto">
          <a:xfrm>
            <a:off x="2268538" y="2700338"/>
            <a:ext cx="749300" cy="368300"/>
          </a:xfrm>
          <a:prstGeom prst="rect">
            <a:avLst/>
          </a:prstGeom>
          <a:noFill/>
          <a:ln w="9525">
            <a:noFill/>
            <a:miter lim="800000"/>
            <a:headEnd/>
            <a:tailEnd/>
          </a:ln>
        </p:spPr>
        <p:txBody>
          <a:bodyPr wrap="none">
            <a:spAutoFit/>
          </a:bodyPr>
          <a:lstStyle/>
          <a:p>
            <a:r>
              <a:rPr lang="en-US">
                <a:latin typeface="Calibri" pitchFamily="34" charset="0"/>
              </a:rPr>
              <a:t>3x3=9</a:t>
            </a:r>
          </a:p>
        </p:txBody>
      </p:sp>
      <p:sp>
        <p:nvSpPr>
          <p:cNvPr id="22534" name="TextBox 10"/>
          <p:cNvSpPr txBox="1">
            <a:spLocks noChangeArrowheads="1"/>
          </p:cNvSpPr>
          <p:nvPr/>
        </p:nvSpPr>
        <p:spPr bwMode="auto">
          <a:xfrm>
            <a:off x="4784725" y="2708275"/>
            <a:ext cx="866775" cy="369888"/>
          </a:xfrm>
          <a:prstGeom prst="rect">
            <a:avLst/>
          </a:prstGeom>
          <a:noFill/>
          <a:ln w="9525">
            <a:noFill/>
            <a:miter lim="800000"/>
            <a:headEnd/>
            <a:tailEnd/>
          </a:ln>
        </p:spPr>
        <p:txBody>
          <a:bodyPr wrap="none">
            <a:spAutoFit/>
          </a:bodyPr>
          <a:lstStyle/>
          <a:p>
            <a:r>
              <a:rPr lang="en-US">
                <a:latin typeface="Calibri" pitchFamily="34" charset="0"/>
              </a:rPr>
              <a:t>5x5=25</a:t>
            </a:r>
          </a:p>
        </p:txBody>
      </p:sp>
      <p:sp>
        <p:nvSpPr>
          <p:cNvPr id="22535" name="TextBox 11"/>
          <p:cNvSpPr txBox="1">
            <a:spLocks noChangeArrowheads="1"/>
          </p:cNvSpPr>
          <p:nvPr/>
        </p:nvSpPr>
        <p:spPr bwMode="auto">
          <a:xfrm>
            <a:off x="6440488" y="2708275"/>
            <a:ext cx="868362" cy="369888"/>
          </a:xfrm>
          <a:prstGeom prst="rect">
            <a:avLst/>
          </a:prstGeom>
          <a:noFill/>
          <a:ln w="9525">
            <a:noFill/>
            <a:miter lim="800000"/>
            <a:headEnd/>
            <a:tailEnd/>
          </a:ln>
        </p:spPr>
        <p:txBody>
          <a:bodyPr wrap="none">
            <a:spAutoFit/>
          </a:bodyPr>
          <a:lstStyle/>
          <a:p>
            <a:r>
              <a:rPr lang="en-US">
                <a:latin typeface="Calibri" pitchFamily="34" charset="0"/>
              </a:rPr>
              <a:t>6x6=36</a:t>
            </a:r>
          </a:p>
        </p:txBody>
      </p:sp>
      <p:sp>
        <p:nvSpPr>
          <p:cNvPr id="22536" name="TextBox 12"/>
          <p:cNvSpPr txBox="1">
            <a:spLocks noChangeArrowheads="1"/>
          </p:cNvSpPr>
          <p:nvPr/>
        </p:nvSpPr>
        <p:spPr bwMode="auto">
          <a:xfrm>
            <a:off x="3344863" y="2708275"/>
            <a:ext cx="866775" cy="369888"/>
          </a:xfrm>
          <a:prstGeom prst="rect">
            <a:avLst/>
          </a:prstGeom>
          <a:noFill/>
          <a:ln w="9525">
            <a:noFill/>
            <a:miter lim="800000"/>
            <a:headEnd/>
            <a:tailEnd/>
          </a:ln>
        </p:spPr>
        <p:txBody>
          <a:bodyPr wrap="none">
            <a:spAutoFit/>
          </a:bodyPr>
          <a:lstStyle/>
          <a:p>
            <a:r>
              <a:rPr lang="en-US">
                <a:latin typeface="Calibri" pitchFamily="34" charset="0"/>
              </a:rPr>
              <a:t>4x4=16</a:t>
            </a:r>
          </a:p>
        </p:txBody>
      </p:sp>
      <p:pic>
        <p:nvPicPr>
          <p:cNvPr id="22537" name="Picture 2"/>
          <p:cNvPicPr>
            <a:picLocks noChangeAspect="1" noChangeArrowheads="1"/>
          </p:cNvPicPr>
          <p:nvPr/>
        </p:nvPicPr>
        <p:blipFill>
          <a:blip r:embed="rId3" cstate="print"/>
          <a:srcRect/>
          <a:stretch>
            <a:fillRect/>
          </a:stretch>
        </p:blipFill>
        <p:spPr bwMode="auto">
          <a:xfrm>
            <a:off x="971550" y="4868863"/>
            <a:ext cx="6696075" cy="1727200"/>
          </a:xfrm>
          <a:prstGeom prst="rect">
            <a:avLst/>
          </a:prstGeom>
          <a:noFill/>
          <a:ln w="9525">
            <a:noFill/>
            <a:miter lim="800000"/>
            <a:headEnd/>
            <a:tailEnd/>
          </a:ln>
        </p:spPr>
      </p:pic>
      <p:sp>
        <p:nvSpPr>
          <p:cNvPr id="22538" name="TextBox 16"/>
          <p:cNvSpPr txBox="1">
            <a:spLocks noChangeArrowheads="1"/>
          </p:cNvSpPr>
          <p:nvPr/>
        </p:nvSpPr>
        <p:spPr bwMode="auto">
          <a:xfrm>
            <a:off x="539750" y="4652963"/>
            <a:ext cx="855663" cy="369887"/>
          </a:xfrm>
          <a:prstGeom prst="rect">
            <a:avLst/>
          </a:prstGeom>
          <a:noFill/>
          <a:ln w="9525">
            <a:noFill/>
            <a:miter lim="800000"/>
            <a:headEnd/>
            <a:tailEnd/>
          </a:ln>
        </p:spPr>
        <p:txBody>
          <a:bodyPr wrap="none">
            <a:spAutoFit/>
          </a:bodyPr>
          <a:lstStyle/>
          <a:p>
            <a:r>
              <a:rPr lang="en-US">
                <a:latin typeface="Calibri" pitchFamily="34" charset="0"/>
              </a:rPr>
              <a:t>1x1 = 1</a:t>
            </a:r>
          </a:p>
        </p:txBody>
      </p:sp>
      <p:sp>
        <p:nvSpPr>
          <p:cNvPr id="22539" name="TextBox 17"/>
          <p:cNvSpPr txBox="1">
            <a:spLocks noChangeArrowheads="1"/>
          </p:cNvSpPr>
          <p:nvPr/>
        </p:nvSpPr>
        <p:spPr bwMode="auto">
          <a:xfrm>
            <a:off x="1476375" y="4643438"/>
            <a:ext cx="749300" cy="369887"/>
          </a:xfrm>
          <a:prstGeom prst="rect">
            <a:avLst/>
          </a:prstGeom>
          <a:noFill/>
          <a:ln w="9525">
            <a:noFill/>
            <a:miter lim="800000"/>
            <a:headEnd/>
            <a:tailEnd/>
          </a:ln>
        </p:spPr>
        <p:txBody>
          <a:bodyPr wrap="none">
            <a:spAutoFit/>
          </a:bodyPr>
          <a:lstStyle/>
          <a:p>
            <a:r>
              <a:rPr lang="en-US">
                <a:latin typeface="Calibri" pitchFamily="34" charset="0"/>
              </a:rPr>
              <a:t>2x2=4</a:t>
            </a:r>
          </a:p>
        </p:txBody>
      </p:sp>
      <p:sp>
        <p:nvSpPr>
          <p:cNvPr id="22540" name="TextBox 18"/>
          <p:cNvSpPr txBox="1">
            <a:spLocks noChangeArrowheads="1"/>
          </p:cNvSpPr>
          <p:nvPr/>
        </p:nvSpPr>
        <p:spPr bwMode="auto">
          <a:xfrm>
            <a:off x="2332038" y="4643438"/>
            <a:ext cx="750887" cy="369887"/>
          </a:xfrm>
          <a:prstGeom prst="rect">
            <a:avLst/>
          </a:prstGeom>
          <a:noFill/>
          <a:ln w="9525">
            <a:noFill/>
            <a:miter lim="800000"/>
            <a:headEnd/>
            <a:tailEnd/>
          </a:ln>
        </p:spPr>
        <p:txBody>
          <a:bodyPr wrap="none">
            <a:spAutoFit/>
          </a:bodyPr>
          <a:lstStyle/>
          <a:p>
            <a:r>
              <a:rPr lang="en-US">
                <a:latin typeface="Calibri" pitchFamily="34" charset="0"/>
              </a:rPr>
              <a:t>3x3=9</a:t>
            </a:r>
          </a:p>
        </p:txBody>
      </p:sp>
      <p:sp>
        <p:nvSpPr>
          <p:cNvPr id="22541" name="TextBox 19"/>
          <p:cNvSpPr txBox="1">
            <a:spLocks noChangeArrowheads="1"/>
          </p:cNvSpPr>
          <p:nvPr/>
        </p:nvSpPr>
        <p:spPr bwMode="auto">
          <a:xfrm>
            <a:off x="4716463" y="4643438"/>
            <a:ext cx="866775" cy="369887"/>
          </a:xfrm>
          <a:prstGeom prst="rect">
            <a:avLst/>
          </a:prstGeom>
          <a:noFill/>
          <a:ln w="9525">
            <a:noFill/>
            <a:miter lim="800000"/>
            <a:headEnd/>
            <a:tailEnd/>
          </a:ln>
        </p:spPr>
        <p:txBody>
          <a:bodyPr wrap="none">
            <a:spAutoFit/>
          </a:bodyPr>
          <a:lstStyle/>
          <a:p>
            <a:r>
              <a:rPr lang="en-US">
                <a:latin typeface="Calibri" pitchFamily="34" charset="0"/>
              </a:rPr>
              <a:t>5x5=25</a:t>
            </a:r>
          </a:p>
        </p:txBody>
      </p:sp>
      <p:sp>
        <p:nvSpPr>
          <p:cNvPr id="22542" name="TextBox 20"/>
          <p:cNvSpPr txBox="1">
            <a:spLocks noChangeArrowheads="1"/>
          </p:cNvSpPr>
          <p:nvPr/>
        </p:nvSpPr>
        <p:spPr bwMode="auto">
          <a:xfrm>
            <a:off x="6372225" y="4581525"/>
            <a:ext cx="866775" cy="368300"/>
          </a:xfrm>
          <a:prstGeom prst="rect">
            <a:avLst/>
          </a:prstGeom>
          <a:noFill/>
          <a:ln w="9525">
            <a:noFill/>
            <a:miter lim="800000"/>
            <a:headEnd/>
            <a:tailEnd/>
          </a:ln>
        </p:spPr>
        <p:txBody>
          <a:bodyPr wrap="none">
            <a:spAutoFit/>
          </a:bodyPr>
          <a:lstStyle/>
          <a:p>
            <a:r>
              <a:rPr lang="en-US">
                <a:latin typeface="Calibri" pitchFamily="34" charset="0"/>
              </a:rPr>
              <a:t>6x6=36</a:t>
            </a:r>
          </a:p>
        </p:txBody>
      </p:sp>
      <p:sp>
        <p:nvSpPr>
          <p:cNvPr id="22543" name="TextBox 21"/>
          <p:cNvSpPr txBox="1">
            <a:spLocks noChangeArrowheads="1"/>
          </p:cNvSpPr>
          <p:nvPr/>
        </p:nvSpPr>
        <p:spPr bwMode="auto">
          <a:xfrm>
            <a:off x="3348038" y="4643438"/>
            <a:ext cx="866775" cy="369887"/>
          </a:xfrm>
          <a:prstGeom prst="rect">
            <a:avLst/>
          </a:prstGeom>
          <a:noFill/>
          <a:ln w="9525">
            <a:noFill/>
            <a:miter lim="800000"/>
            <a:headEnd/>
            <a:tailEnd/>
          </a:ln>
        </p:spPr>
        <p:txBody>
          <a:bodyPr wrap="none">
            <a:spAutoFit/>
          </a:bodyPr>
          <a:lstStyle/>
          <a:p>
            <a:r>
              <a:rPr lang="en-US">
                <a:latin typeface="Calibri" pitchFamily="34" charset="0"/>
              </a:rPr>
              <a:t>4x4=16</a:t>
            </a:r>
          </a:p>
        </p:txBody>
      </p:sp>
      <p:sp>
        <p:nvSpPr>
          <p:cNvPr id="23" name="Rectangle 22"/>
          <p:cNvSpPr/>
          <p:nvPr/>
        </p:nvSpPr>
        <p:spPr>
          <a:xfrm>
            <a:off x="534702" y="201414"/>
            <a:ext cx="7819064"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7030A0"/>
                </a:solidFill>
                <a:effectLst>
                  <a:outerShdw blurRad="41275" dist="12700" dir="12000000" algn="tl" rotWithShape="0">
                    <a:srgbClr val="000000">
                      <a:alpha val="40000"/>
                    </a:srgbClr>
                  </a:outerShdw>
                </a:effectLst>
                <a:latin typeface="+mn-lt"/>
                <a:cs typeface="+mn-cs"/>
              </a:rPr>
              <a:t>Square Numbers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6"/>
          <p:cNvSpPr>
            <a:spLocks noChangeArrowheads="1"/>
          </p:cNvSpPr>
          <p:nvPr/>
        </p:nvSpPr>
        <p:spPr bwMode="auto">
          <a:xfrm>
            <a:off x="1116013" y="4314825"/>
            <a:ext cx="6480175" cy="1016000"/>
          </a:xfrm>
          <a:prstGeom prst="rect">
            <a:avLst/>
          </a:prstGeom>
          <a:noFill/>
          <a:ln w="9525">
            <a:noFill/>
            <a:miter lim="800000"/>
            <a:headEnd/>
            <a:tailEnd/>
          </a:ln>
        </p:spPr>
        <p:txBody>
          <a:bodyPr>
            <a:spAutoFit/>
          </a:bodyPr>
          <a:lstStyle/>
          <a:p>
            <a:pPr algn="ctr"/>
            <a:r>
              <a:rPr lang="en-US" sz="3000">
                <a:latin typeface="Calibri" pitchFamily="34" charset="0"/>
              </a:rPr>
              <a:t>Have you ever heard of the term “squared” or seen this:</a:t>
            </a:r>
          </a:p>
        </p:txBody>
      </p:sp>
      <p:pic>
        <p:nvPicPr>
          <p:cNvPr id="23554" name="Picture 5" descr="s1.JPG"/>
          <p:cNvPicPr>
            <a:picLocks noChangeAspect="1"/>
          </p:cNvPicPr>
          <p:nvPr/>
        </p:nvPicPr>
        <p:blipFill>
          <a:blip r:embed="rId2" cstate="print"/>
          <a:srcRect/>
          <a:stretch>
            <a:fillRect/>
          </a:stretch>
        </p:blipFill>
        <p:spPr bwMode="auto">
          <a:xfrm>
            <a:off x="900113" y="1557338"/>
            <a:ext cx="6945312" cy="2087562"/>
          </a:xfrm>
          <a:prstGeom prst="rect">
            <a:avLst/>
          </a:prstGeom>
          <a:noFill/>
          <a:ln w="9525">
            <a:noFill/>
            <a:miter lim="800000"/>
            <a:headEnd/>
            <a:tailEnd/>
          </a:ln>
        </p:spPr>
      </p:pic>
      <p:sp>
        <p:nvSpPr>
          <p:cNvPr id="23555" name="TextBox 7"/>
          <p:cNvSpPr txBox="1">
            <a:spLocks noChangeArrowheads="1"/>
          </p:cNvSpPr>
          <p:nvPr/>
        </p:nvSpPr>
        <p:spPr bwMode="auto">
          <a:xfrm>
            <a:off x="885825" y="3573463"/>
            <a:ext cx="301625" cy="368300"/>
          </a:xfrm>
          <a:prstGeom prst="rect">
            <a:avLst/>
          </a:prstGeom>
          <a:noFill/>
          <a:ln w="9525">
            <a:noFill/>
            <a:miter lim="800000"/>
            <a:headEnd/>
            <a:tailEnd/>
          </a:ln>
        </p:spPr>
        <p:txBody>
          <a:bodyPr wrap="none">
            <a:spAutoFit/>
          </a:bodyPr>
          <a:lstStyle/>
          <a:p>
            <a:r>
              <a:rPr lang="en-US">
                <a:latin typeface="Calibri" pitchFamily="34" charset="0"/>
              </a:rPr>
              <a:t>1</a:t>
            </a:r>
          </a:p>
        </p:txBody>
      </p:sp>
      <p:sp>
        <p:nvSpPr>
          <p:cNvPr id="23556" name="TextBox 8"/>
          <p:cNvSpPr txBox="1">
            <a:spLocks noChangeArrowheads="1"/>
          </p:cNvSpPr>
          <p:nvPr/>
        </p:nvSpPr>
        <p:spPr bwMode="auto">
          <a:xfrm>
            <a:off x="1476375" y="3500438"/>
            <a:ext cx="749300" cy="369887"/>
          </a:xfrm>
          <a:prstGeom prst="rect">
            <a:avLst/>
          </a:prstGeom>
          <a:noFill/>
          <a:ln w="9525">
            <a:noFill/>
            <a:miter lim="800000"/>
            <a:headEnd/>
            <a:tailEnd/>
          </a:ln>
        </p:spPr>
        <p:txBody>
          <a:bodyPr wrap="none">
            <a:spAutoFit/>
          </a:bodyPr>
          <a:lstStyle/>
          <a:p>
            <a:r>
              <a:rPr lang="en-US">
                <a:latin typeface="Calibri" pitchFamily="34" charset="0"/>
              </a:rPr>
              <a:t>2x2=4</a:t>
            </a:r>
          </a:p>
        </p:txBody>
      </p:sp>
      <p:sp>
        <p:nvSpPr>
          <p:cNvPr id="23557" name="TextBox 9"/>
          <p:cNvSpPr txBox="1">
            <a:spLocks noChangeArrowheads="1"/>
          </p:cNvSpPr>
          <p:nvPr/>
        </p:nvSpPr>
        <p:spPr bwMode="auto">
          <a:xfrm>
            <a:off x="2268538" y="3419475"/>
            <a:ext cx="749300" cy="369888"/>
          </a:xfrm>
          <a:prstGeom prst="rect">
            <a:avLst/>
          </a:prstGeom>
          <a:noFill/>
          <a:ln w="9525">
            <a:noFill/>
            <a:miter lim="800000"/>
            <a:headEnd/>
            <a:tailEnd/>
          </a:ln>
        </p:spPr>
        <p:txBody>
          <a:bodyPr wrap="none">
            <a:spAutoFit/>
          </a:bodyPr>
          <a:lstStyle/>
          <a:p>
            <a:r>
              <a:rPr lang="en-US">
                <a:latin typeface="Calibri" pitchFamily="34" charset="0"/>
              </a:rPr>
              <a:t>3x3=9</a:t>
            </a:r>
          </a:p>
        </p:txBody>
      </p:sp>
      <p:sp>
        <p:nvSpPr>
          <p:cNvPr id="23558" name="TextBox 10"/>
          <p:cNvSpPr txBox="1">
            <a:spLocks noChangeArrowheads="1"/>
          </p:cNvSpPr>
          <p:nvPr/>
        </p:nvSpPr>
        <p:spPr bwMode="auto">
          <a:xfrm>
            <a:off x="4784725" y="3429000"/>
            <a:ext cx="866775" cy="369888"/>
          </a:xfrm>
          <a:prstGeom prst="rect">
            <a:avLst/>
          </a:prstGeom>
          <a:noFill/>
          <a:ln w="9525">
            <a:noFill/>
            <a:miter lim="800000"/>
            <a:headEnd/>
            <a:tailEnd/>
          </a:ln>
        </p:spPr>
        <p:txBody>
          <a:bodyPr wrap="none">
            <a:spAutoFit/>
          </a:bodyPr>
          <a:lstStyle/>
          <a:p>
            <a:r>
              <a:rPr lang="en-US">
                <a:latin typeface="Calibri" pitchFamily="34" charset="0"/>
              </a:rPr>
              <a:t>5x5=25</a:t>
            </a:r>
          </a:p>
        </p:txBody>
      </p:sp>
      <p:sp>
        <p:nvSpPr>
          <p:cNvPr id="23559" name="TextBox 11"/>
          <p:cNvSpPr txBox="1">
            <a:spLocks noChangeArrowheads="1"/>
          </p:cNvSpPr>
          <p:nvPr/>
        </p:nvSpPr>
        <p:spPr bwMode="auto">
          <a:xfrm>
            <a:off x="6440488" y="3429000"/>
            <a:ext cx="868362" cy="369888"/>
          </a:xfrm>
          <a:prstGeom prst="rect">
            <a:avLst/>
          </a:prstGeom>
          <a:noFill/>
          <a:ln w="9525">
            <a:noFill/>
            <a:miter lim="800000"/>
            <a:headEnd/>
            <a:tailEnd/>
          </a:ln>
        </p:spPr>
        <p:txBody>
          <a:bodyPr wrap="none">
            <a:spAutoFit/>
          </a:bodyPr>
          <a:lstStyle/>
          <a:p>
            <a:r>
              <a:rPr lang="en-US">
                <a:latin typeface="Calibri" pitchFamily="34" charset="0"/>
              </a:rPr>
              <a:t>6x6=36</a:t>
            </a:r>
          </a:p>
        </p:txBody>
      </p:sp>
      <p:sp>
        <p:nvSpPr>
          <p:cNvPr id="23560" name="TextBox 12"/>
          <p:cNvSpPr txBox="1">
            <a:spLocks noChangeArrowheads="1"/>
          </p:cNvSpPr>
          <p:nvPr/>
        </p:nvSpPr>
        <p:spPr bwMode="auto">
          <a:xfrm>
            <a:off x="3344863" y="3429000"/>
            <a:ext cx="866775" cy="369888"/>
          </a:xfrm>
          <a:prstGeom prst="rect">
            <a:avLst/>
          </a:prstGeom>
          <a:noFill/>
          <a:ln w="9525">
            <a:noFill/>
            <a:miter lim="800000"/>
            <a:headEnd/>
            <a:tailEnd/>
          </a:ln>
        </p:spPr>
        <p:txBody>
          <a:bodyPr wrap="none">
            <a:spAutoFit/>
          </a:bodyPr>
          <a:lstStyle/>
          <a:p>
            <a:r>
              <a:rPr lang="en-US">
                <a:latin typeface="Calibri" pitchFamily="34" charset="0"/>
              </a:rPr>
              <a:t>4x4=16</a:t>
            </a:r>
          </a:p>
        </p:txBody>
      </p:sp>
      <p:pic>
        <p:nvPicPr>
          <p:cNvPr id="23561" name="Picture 13"/>
          <p:cNvPicPr>
            <a:picLocks noChangeAspect="1"/>
          </p:cNvPicPr>
          <p:nvPr/>
        </p:nvPicPr>
        <p:blipFill>
          <a:blip r:embed="rId3" cstate="print"/>
          <a:srcRect/>
          <a:stretch>
            <a:fillRect/>
          </a:stretch>
        </p:blipFill>
        <p:spPr bwMode="auto">
          <a:xfrm>
            <a:off x="541338" y="4348163"/>
            <a:ext cx="1008062" cy="1476375"/>
          </a:xfrm>
          <a:prstGeom prst="rect">
            <a:avLst/>
          </a:prstGeom>
          <a:noFill/>
          <a:ln w="9525">
            <a:noFill/>
            <a:miter lim="800000"/>
            <a:headEnd/>
            <a:tailEnd/>
          </a:ln>
        </p:spPr>
      </p:pic>
      <p:sp>
        <p:nvSpPr>
          <p:cNvPr id="15" name="Rectangle 14"/>
          <p:cNvSpPr/>
          <p:nvPr/>
        </p:nvSpPr>
        <p:spPr>
          <a:xfrm>
            <a:off x="323850" y="4144963"/>
            <a:ext cx="8208963" cy="2452687"/>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23563" name="TextBox 15"/>
          <p:cNvSpPr txBox="1">
            <a:spLocks noChangeArrowheads="1"/>
          </p:cNvSpPr>
          <p:nvPr/>
        </p:nvSpPr>
        <p:spPr bwMode="auto">
          <a:xfrm>
            <a:off x="5364163" y="5611813"/>
            <a:ext cx="379412" cy="554037"/>
          </a:xfrm>
          <a:prstGeom prst="rect">
            <a:avLst/>
          </a:prstGeom>
          <a:noFill/>
          <a:ln w="9525">
            <a:noFill/>
            <a:miter lim="800000"/>
            <a:headEnd/>
            <a:tailEnd/>
          </a:ln>
        </p:spPr>
        <p:txBody>
          <a:bodyPr wrap="none">
            <a:spAutoFit/>
          </a:bodyPr>
          <a:lstStyle/>
          <a:p>
            <a:r>
              <a:rPr lang="en-US" sz="3000">
                <a:latin typeface="Calibri" pitchFamily="34" charset="0"/>
              </a:rPr>
              <a:t>4</a:t>
            </a:r>
          </a:p>
        </p:txBody>
      </p:sp>
      <p:sp>
        <p:nvSpPr>
          <p:cNvPr id="23564" name="TextBox 16"/>
          <p:cNvSpPr txBox="1">
            <a:spLocks noChangeArrowheads="1"/>
          </p:cNvSpPr>
          <p:nvPr/>
        </p:nvSpPr>
        <p:spPr bwMode="auto">
          <a:xfrm>
            <a:off x="5559425" y="5576888"/>
            <a:ext cx="282575" cy="322262"/>
          </a:xfrm>
          <a:prstGeom prst="rect">
            <a:avLst/>
          </a:prstGeom>
          <a:noFill/>
          <a:ln w="9525">
            <a:noFill/>
            <a:miter lim="800000"/>
            <a:headEnd/>
            <a:tailEnd/>
          </a:ln>
        </p:spPr>
        <p:txBody>
          <a:bodyPr wrap="none">
            <a:spAutoFit/>
          </a:bodyPr>
          <a:lstStyle/>
          <a:p>
            <a:r>
              <a:rPr lang="en-US" sz="1500">
                <a:latin typeface="Calibri" pitchFamily="34" charset="0"/>
              </a:rPr>
              <a:t>2</a:t>
            </a:r>
          </a:p>
        </p:txBody>
      </p:sp>
      <p:sp>
        <p:nvSpPr>
          <p:cNvPr id="19" name="Down Arrow 18"/>
          <p:cNvSpPr/>
          <p:nvPr/>
        </p:nvSpPr>
        <p:spPr>
          <a:xfrm>
            <a:off x="5651500" y="5300663"/>
            <a:ext cx="144463"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534702" y="201414"/>
            <a:ext cx="7819064"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7030A0"/>
                </a:solidFill>
                <a:effectLst>
                  <a:outerShdw blurRad="41275" dist="12700" dir="12000000" algn="tl" rotWithShape="0">
                    <a:srgbClr val="000000">
                      <a:alpha val="40000"/>
                    </a:srgbClr>
                  </a:outerShdw>
                </a:effectLst>
                <a:latin typeface="+mn-lt"/>
                <a:cs typeface="+mn-cs"/>
              </a:rPr>
              <a:t>Square Numbers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6"/>
          <p:cNvSpPr>
            <a:spLocks noChangeArrowheads="1"/>
          </p:cNvSpPr>
          <p:nvPr/>
        </p:nvSpPr>
        <p:spPr bwMode="auto">
          <a:xfrm>
            <a:off x="539750" y="4314825"/>
            <a:ext cx="7704138" cy="554038"/>
          </a:xfrm>
          <a:prstGeom prst="rect">
            <a:avLst/>
          </a:prstGeom>
          <a:noFill/>
          <a:ln w="9525">
            <a:noFill/>
            <a:miter lim="800000"/>
            <a:headEnd/>
            <a:tailEnd/>
          </a:ln>
        </p:spPr>
        <p:txBody>
          <a:bodyPr>
            <a:spAutoFit/>
          </a:bodyPr>
          <a:lstStyle/>
          <a:p>
            <a:pPr algn="ctr"/>
            <a:r>
              <a:rPr lang="en-US" sz="3000">
                <a:latin typeface="Calibri" pitchFamily="34" charset="0"/>
              </a:rPr>
              <a:t>The term “squared” or this (to the power of 2):</a:t>
            </a:r>
          </a:p>
        </p:txBody>
      </p:sp>
      <p:pic>
        <p:nvPicPr>
          <p:cNvPr id="24578" name="Picture 5" descr="s1.JPG"/>
          <p:cNvPicPr>
            <a:picLocks noChangeAspect="1"/>
          </p:cNvPicPr>
          <p:nvPr/>
        </p:nvPicPr>
        <p:blipFill>
          <a:blip r:embed="rId2" cstate="print"/>
          <a:srcRect/>
          <a:stretch>
            <a:fillRect/>
          </a:stretch>
        </p:blipFill>
        <p:spPr bwMode="auto">
          <a:xfrm>
            <a:off x="900113" y="1557338"/>
            <a:ext cx="6945312" cy="2087562"/>
          </a:xfrm>
          <a:prstGeom prst="rect">
            <a:avLst/>
          </a:prstGeom>
          <a:noFill/>
          <a:ln w="9525">
            <a:noFill/>
            <a:miter lim="800000"/>
            <a:headEnd/>
            <a:tailEnd/>
          </a:ln>
        </p:spPr>
      </p:pic>
      <p:sp>
        <p:nvSpPr>
          <p:cNvPr id="24579" name="TextBox 7"/>
          <p:cNvSpPr txBox="1">
            <a:spLocks noChangeArrowheads="1"/>
          </p:cNvSpPr>
          <p:nvPr/>
        </p:nvSpPr>
        <p:spPr bwMode="auto">
          <a:xfrm>
            <a:off x="885825" y="3573463"/>
            <a:ext cx="301625" cy="368300"/>
          </a:xfrm>
          <a:prstGeom prst="rect">
            <a:avLst/>
          </a:prstGeom>
          <a:noFill/>
          <a:ln w="9525">
            <a:noFill/>
            <a:miter lim="800000"/>
            <a:headEnd/>
            <a:tailEnd/>
          </a:ln>
        </p:spPr>
        <p:txBody>
          <a:bodyPr wrap="none">
            <a:spAutoFit/>
          </a:bodyPr>
          <a:lstStyle/>
          <a:p>
            <a:r>
              <a:rPr lang="en-US">
                <a:latin typeface="Calibri" pitchFamily="34" charset="0"/>
              </a:rPr>
              <a:t>1</a:t>
            </a:r>
          </a:p>
        </p:txBody>
      </p:sp>
      <p:sp>
        <p:nvSpPr>
          <p:cNvPr id="24580" name="TextBox 8"/>
          <p:cNvSpPr txBox="1">
            <a:spLocks noChangeArrowheads="1"/>
          </p:cNvSpPr>
          <p:nvPr/>
        </p:nvSpPr>
        <p:spPr bwMode="auto">
          <a:xfrm>
            <a:off x="1476375" y="3500438"/>
            <a:ext cx="749300" cy="369887"/>
          </a:xfrm>
          <a:prstGeom prst="rect">
            <a:avLst/>
          </a:prstGeom>
          <a:noFill/>
          <a:ln w="9525">
            <a:noFill/>
            <a:miter lim="800000"/>
            <a:headEnd/>
            <a:tailEnd/>
          </a:ln>
        </p:spPr>
        <p:txBody>
          <a:bodyPr wrap="none">
            <a:spAutoFit/>
          </a:bodyPr>
          <a:lstStyle/>
          <a:p>
            <a:r>
              <a:rPr lang="en-US">
                <a:latin typeface="Calibri" pitchFamily="34" charset="0"/>
              </a:rPr>
              <a:t>2x2=4</a:t>
            </a:r>
          </a:p>
        </p:txBody>
      </p:sp>
      <p:sp>
        <p:nvSpPr>
          <p:cNvPr id="24581" name="TextBox 9"/>
          <p:cNvSpPr txBox="1">
            <a:spLocks noChangeArrowheads="1"/>
          </p:cNvSpPr>
          <p:nvPr/>
        </p:nvSpPr>
        <p:spPr bwMode="auto">
          <a:xfrm>
            <a:off x="2268538" y="3419475"/>
            <a:ext cx="749300" cy="369888"/>
          </a:xfrm>
          <a:prstGeom prst="rect">
            <a:avLst/>
          </a:prstGeom>
          <a:noFill/>
          <a:ln w="9525">
            <a:noFill/>
            <a:miter lim="800000"/>
            <a:headEnd/>
            <a:tailEnd/>
          </a:ln>
        </p:spPr>
        <p:txBody>
          <a:bodyPr wrap="none">
            <a:spAutoFit/>
          </a:bodyPr>
          <a:lstStyle/>
          <a:p>
            <a:r>
              <a:rPr lang="en-US">
                <a:latin typeface="Calibri" pitchFamily="34" charset="0"/>
              </a:rPr>
              <a:t>3x3=9</a:t>
            </a:r>
          </a:p>
        </p:txBody>
      </p:sp>
      <p:sp>
        <p:nvSpPr>
          <p:cNvPr id="24582" name="TextBox 10"/>
          <p:cNvSpPr txBox="1">
            <a:spLocks noChangeArrowheads="1"/>
          </p:cNvSpPr>
          <p:nvPr/>
        </p:nvSpPr>
        <p:spPr bwMode="auto">
          <a:xfrm>
            <a:off x="4784725" y="3429000"/>
            <a:ext cx="866775" cy="369888"/>
          </a:xfrm>
          <a:prstGeom prst="rect">
            <a:avLst/>
          </a:prstGeom>
          <a:noFill/>
          <a:ln w="9525">
            <a:noFill/>
            <a:miter lim="800000"/>
            <a:headEnd/>
            <a:tailEnd/>
          </a:ln>
        </p:spPr>
        <p:txBody>
          <a:bodyPr wrap="none">
            <a:spAutoFit/>
          </a:bodyPr>
          <a:lstStyle/>
          <a:p>
            <a:r>
              <a:rPr lang="en-US">
                <a:latin typeface="Calibri" pitchFamily="34" charset="0"/>
              </a:rPr>
              <a:t>5x5=25</a:t>
            </a:r>
          </a:p>
        </p:txBody>
      </p:sp>
      <p:sp>
        <p:nvSpPr>
          <p:cNvPr id="24583" name="TextBox 11"/>
          <p:cNvSpPr txBox="1">
            <a:spLocks noChangeArrowheads="1"/>
          </p:cNvSpPr>
          <p:nvPr/>
        </p:nvSpPr>
        <p:spPr bwMode="auto">
          <a:xfrm>
            <a:off x="6440488" y="3429000"/>
            <a:ext cx="868362" cy="369888"/>
          </a:xfrm>
          <a:prstGeom prst="rect">
            <a:avLst/>
          </a:prstGeom>
          <a:noFill/>
          <a:ln w="9525">
            <a:noFill/>
            <a:miter lim="800000"/>
            <a:headEnd/>
            <a:tailEnd/>
          </a:ln>
        </p:spPr>
        <p:txBody>
          <a:bodyPr wrap="none">
            <a:spAutoFit/>
          </a:bodyPr>
          <a:lstStyle/>
          <a:p>
            <a:r>
              <a:rPr lang="en-US">
                <a:latin typeface="Calibri" pitchFamily="34" charset="0"/>
              </a:rPr>
              <a:t>6x6=36</a:t>
            </a:r>
          </a:p>
        </p:txBody>
      </p:sp>
      <p:sp>
        <p:nvSpPr>
          <p:cNvPr id="24584" name="TextBox 12"/>
          <p:cNvSpPr txBox="1">
            <a:spLocks noChangeArrowheads="1"/>
          </p:cNvSpPr>
          <p:nvPr/>
        </p:nvSpPr>
        <p:spPr bwMode="auto">
          <a:xfrm>
            <a:off x="3344863" y="3429000"/>
            <a:ext cx="866775" cy="369888"/>
          </a:xfrm>
          <a:prstGeom prst="rect">
            <a:avLst/>
          </a:prstGeom>
          <a:noFill/>
          <a:ln w="9525">
            <a:noFill/>
            <a:miter lim="800000"/>
            <a:headEnd/>
            <a:tailEnd/>
          </a:ln>
        </p:spPr>
        <p:txBody>
          <a:bodyPr wrap="none">
            <a:spAutoFit/>
          </a:bodyPr>
          <a:lstStyle/>
          <a:p>
            <a:r>
              <a:rPr lang="en-US">
                <a:latin typeface="Calibri" pitchFamily="34" charset="0"/>
              </a:rPr>
              <a:t>4x4=16</a:t>
            </a:r>
          </a:p>
        </p:txBody>
      </p:sp>
      <p:sp>
        <p:nvSpPr>
          <p:cNvPr id="15" name="Rectangle 14"/>
          <p:cNvSpPr/>
          <p:nvPr/>
        </p:nvSpPr>
        <p:spPr>
          <a:xfrm>
            <a:off x="323850" y="4144963"/>
            <a:ext cx="8208963" cy="2452687"/>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24586" name="TextBox 15"/>
          <p:cNvSpPr txBox="1">
            <a:spLocks noChangeArrowheads="1"/>
          </p:cNvSpPr>
          <p:nvPr/>
        </p:nvSpPr>
        <p:spPr bwMode="auto">
          <a:xfrm>
            <a:off x="3779838" y="5106988"/>
            <a:ext cx="381000" cy="554037"/>
          </a:xfrm>
          <a:prstGeom prst="rect">
            <a:avLst/>
          </a:prstGeom>
          <a:noFill/>
          <a:ln w="9525">
            <a:noFill/>
            <a:miter lim="800000"/>
            <a:headEnd/>
            <a:tailEnd/>
          </a:ln>
        </p:spPr>
        <p:txBody>
          <a:bodyPr wrap="none">
            <a:spAutoFit/>
          </a:bodyPr>
          <a:lstStyle/>
          <a:p>
            <a:r>
              <a:rPr lang="en-US" sz="3000">
                <a:latin typeface="Calibri" pitchFamily="34" charset="0"/>
              </a:rPr>
              <a:t>4</a:t>
            </a:r>
          </a:p>
        </p:txBody>
      </p:sp>
      <p:sp>
        <p:nvSpPr>
          <p:cNvPr id="24587" name="TextBox 16"/>
          <p:cNvSpPr txBox="1">
            <a:spLocks noChangeArrowheads="1"/>
          </p:cNvSpPr>
          <p:nvPr/>
        </p:nvSpPr>
        <p:spPr bwMode="auto">
          <a:xfrm>
            <a:off x="3975100" y="5072063"/>
            <a:ext cx="282575" cy="323850"/>
          </a:xfrm>
          <a:prstGeom prst="rect">
            <a:avLst/>
          </a:prstGeom>
          <a:noFill/>
          <a:ln w="9525">
            <a:noFill/>
            <a:miter lim="800000"/>
            <a:headEnd/>
            <a:tailEnd/>
          </a:ln>
        </p:spPr>
        <p:txBody>
          <a:bodyPr wrap="none">
            <a:spAutoFit/>
          </a:bodyPr>
          <a:lstStyle/>
          <a:p>
            <a:r>
              <a:rPr lang="en-US" sz="1500">
                <a:latin typeface="Calibri" pitchFamily="34" charset="0"/>
              </a:rPr>
              <a:t>2</a:t>
            </a:r>
          </a:p>
        </p:txBody>
      </p:sp>
      <p:sp>
        <p:nvSpPr>
          <p:cNvPr id="19" name="Down Arrow 18"/>
          <p:cNvSpPr/>
          <p:nvPr/>
        </p:nvSpPr>
        <p:spPr>
          <a:xfrm>
            <a:off x="4067175" y="4797425"/>
            <a:ext cx="144463"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89" name="Rectangle 17"/>
          <p:cNvSpPr>
            <a:spLocks noChangeArrowheads="1"/>
          </p:cNvSpPr>
          <p:nvPr/>
        </p:nvSpPr>
        <p:spPr bwMode="auto">
          <a:xfrm>
            <a:off x="539750" y="5538788"/>
            <a:ext cx="7704138" cy="1016000"/>
          </a:xfrm>
          <a:prstGeom prst="rect">
            <a:avLst/>
          </a:prstGeom>
          <a:noFill/>
          <a:ln w="9525">
            <a:noFill/>
            <a:miter lim="800000"/>
            <a:headEnd/>
            <a:tailEnd/>
          </a:ln>
        </p:spPr>
        <p:txBody>
          <a:bodyPr>
            <a:spAutoFit/>
          </a:bodyPr>
          <a:lstStyle/>
          <a:p>
            <a:pPr algn="ctr"/>
            <a:r>
              <a:rPr lang="en-US" sz="3000">
                <a:latin typeface="Calibri" pitchFamily="34" charset="0"/>
              </a:rPr>
              <a:t>means a number multiplied by itself:</a:t>
            </a:r>
          </a:p>
          <a:p>
            <a:pPr algn="ctr"/>
            <a:r>
              <a:rPr lang="en-US" sz="3000">
                <a:latin typeface="Calibri" pitchFamily="34" charset="0"/>
              </a:rPr>
              <a:t>E.g. 1x1, 2x2, 7x7, 9x9</a:t>
            </a:r>
          </a:p>
        </p:txBody>
      </p:sp>
      <p:sp>
        <p:nvSpPr>
          <p:cNvPr id="20" name="Rectangle 19"/>
          <p:cNvSpPr/>
          <p:nvPr/>
        </p:nvSpPr>
        <p:spPr>
          <a:xfrm>
            <a:off x="534702" y="201414"/>
            <a:ext cx="7819064"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7030A0"/>
                </a:solidFill>
                <a:effectLst>
                  <a:outerShdw blurRad="41275" dist="12700" dir="12000000" algn="tl" rotWithShape="0">
                    <a:srgbClr val="000000">
                      <a:alpha val="40000"/>
                    </a:srgbClr>
                  </a:outerShdw>
                </a:effectLst>
                <a:latin typeface="+mn-lt"/>
                <a:cs typeface="+mn-cs"/>
              </a:rPr>
              <a:t>Square Numbers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6"/>
          <p:cNvSpPr>
            <a:spLocks noChangeArrowheads="1"/>
          </p:cNvSpPr>
          <p:nvPr/>
        </p:nvSpPr>
        <p:spPr bwMode="auto">
          <a:xfrm>
            <a:off x="1187450" y="3379788"/>
            <a:ext cx="6480175" cy="1168400"/>
          </a:xfrm>
          <a:prstGeom prst="rect">
            <a:avLst/>
          </a:prstGeom>
          <a:noFill/>
          <a:ln w="9525">
            <a:noFill/>
            <a:miter lim="800000"/>
            <a:headEnd/>
            <a:tailEnd/>
          </a:ln>
        </p:spPr>
        <p:txBody>
          <a:bodyPr>
            <a:spAutoFit/>
          </a:bodyPr>
          <a:lstStyle/>
          <a:p>
            <a:pPr algn="ctr"/>
            <a:r>
              <a:rPr lang="en-US" sz="3000">
                <a:latin typeface="Calibri" pitchFamily="34" charset="0"/>
              </a:rPr>
              <a:t>Square Numbers!</a:t>
            </a:r>
          </a:p>
          <a:p>
            <a:pPr algn="ctr"/>
            <a:endParaRPr lang="en-US" sz="1000">
              <a:latin typeface="Calibri" pitchFamily="34" charset="0"/>
            </a:endParaRPr>
          </a:p>
          <a:p>
            <a:r>
              <a:rPr lang="en-US" sz="3000">
                <a:latin typeface="Calibri" pitchFamily="34" charset="0"/>
              </a:rPr>
              <a:t>1, 4, 9, 16, 25, 36, …., …., ….</a:t>
            </a:r>
          </a:p>
        </p:txBody>
      </p:sp>
      <p:sp>
        <p:nvSpPr>
          <p:cNvPr id="25602" name="TextBox 7"/>
          <p:cNvSpPr txBox="1">
            <a:spLocks noChangeArrowheads="1"/>
          </p:cNvSpPr>
          <p:nvPr/>
        </p:nvSpPr>
        <p:spPr bwMode="auto">
          <a:xfrm>
            <a:off x="900113" y="2852738"/>
            <a:ext cx="301625" cy="369887"/>
          </a:xfrm>
          <a:prstGeom prst="rect">
            <a:avLst/>
          </a:prstGeom>
          <a:noFill/>
          <a:ln w="9525">
            <a:noFill/>
            <a:miter lim="800000"/>
            <a:headEnd/>
            <a:tailEnd/>
          </a:ln>
        </p:spPr>
        <p:txBody>
          <a:bodyPr wrap="none">
            <a:spAutoFit/>
          </a:bodyPr>
          <a:lstStyle/>
          <a:p>
            <a:r>
              <a:rPr lang="en-US">
                <a:latin typeface="Calibri" pitchFamily="34" charset="0"/>
              </a:rPr>
              <a:t>1</a:t>
            </a:r>
          </a:p>
        </p:txBody>
      </p:sp>
      <p:sp>
        <p:nvSpPr>
          <p:cNvPr id="25603" name="TextBox 8"/>
          <p:cNvSpPr txBox="1">
            <a:spLocks noChangeArrowheads="1"/>
          </p:cNvSpPr>
          <p:nvPr/>
        </p:nvSpPr>
        <p:spPr bwMode="auto">
          <a:xfrm>
            <a:off x="1633538" y="2843213"/>
            <a:ext cx="301625" cy="369887"/>
          </a:xfrm>
          <a:prstGeom prst="rect">
            <a:avLst/>
          </a:prstGeom>
          <a:noFill/>
          <a:ln w="9525">
            <a:noFill/>
            <a:miter lim="800000"/>
            <a:headEnd/>
            <a:tailEnd/>
          </a:ln>
        </p:spPr>
        <p:txBody>
          <a:bodyPr wrap="none">
            <a:spAutoFit/>
          </a:bodyPr>
          <a:lstStyle/>
          <a:p>
            <a:r>
              <a:rPr lang="en-US">
                <a:latin typeface="Calibri" pitchFamily="34" charset="0"/>
              </a:rPr>
              <a:t>4</a:t>
            </a:r>
          </a:p>
        </p:txBody>
      </p:sp>
      <p:sp>
        <p:nvSpPr>
          <p:cNvPr id="25604" name="TextBox 9"/>
          <p:cNvSpPr txBox="1">
            <a:spLocks noChangeArrowheads="1"/>
          </p:cNvSpPr>
          <p:nvPr/>
        </p:nvSpPr>
        <p:spPr bwMode="auto">
          <a:xfrm>
            <a:off x="2555875" y="2852738"/>
            <a:ext cx="301625" cy="369887"/>
          </a:xfrm>
          <a:prstGeom prst="rect">
            <a:avLst/>
          </a:prstGeom>
          <a:noFill/>
          <a:ln w="9525">
            <a:noFill/>
            <a:miter lim="800000"/>
            <a:headEnd/>
            <a:tailEnd/>
          </a:ln>
        </p:spPr>
        <p:txBody>
          <a:bodyPr wrap="none">
            <a:spAutoFit/>
          </a:bodyPr>
          <a:lstStyle/>
          <a:p>
            <a:r>
              <a:rPr lang="en-US">
                <a:latin typeface="Calibri" pitchFamily="34" charset="0"/>
              </a:rPr>
              <a:t>9</a:t>
            </a:r>
          </a:p>
        </p:txBody>
      </p:sp>
      <p:sp>
        <p:nvSpPr>
          <p:cNvPr id="25605" name="TextBox 10"/>
          <p:cNvSpPr txBox="1">
            <a:spLocks noChangeArrowheads="1"/>
          </p:cNvSpPr>
          <p:nvPr/>
        </p:nvSpPr>
        <p:spPr bwMode="auto">
          <a:xfrm>
            <a:off x="3563938" y="2843213"/>
            <a:ext cx="419100" cy="369887"/>
          </a:xfrm>
          <a:prstGeom prst="rect">
            <a:avLst/>
          </a:prstGeom>
          <a:noFill/>
          <a:ln w="9525">
            <a:noFill/>
            <a:miter lim="800000"/>
            <a:headEnd/>
            <a:tailEnd/>
          </a:ln>
        </p:spPr>
        <p:txBody>
          <a:bodyPr wrap="none">
            <a:spAutoFit/>
          </a:bodyPr>
          <a:lstStyle/>
          <a:p>
            <a:r>
              <a:rPr lang="en-US">
                <a:latin typeface="Calibri" pitchFamily="34" charset="0"/>
              </a:rPr>
              <a:t>16</a:t>
            </a:r>
          </a:p>
        </p:txBody>
      </p:sp>
      <p:sp>
        <p:nvSpPr>
          <p:cNvPr id="25606" name="TextBox 11"/>
          <p:cNvSpPr txBox="1">
            <a:spLocks noChangeArrowheads="1"/>
          </p:cNvSpPr>
          <p:nvPr/>
        </p:nvSpPr>
        <p:spPr bwMode="auto">
          <a:xfrm>
            <a:off x="5018088" y="2852738"/>
            <a:ext cx="417512" cy="369887"/>
          </a:xfrm>
          <a:prstGeom prst="rect">
            <a:avLst/>
          </a:prstGeom>
          <a:noFill/>
          <a:ln w="9525">
            <a:noFill/>
            <a:miter lim="800000"/>
            <a:headEnd/>
            <a:tailEnd/>
          </a:ln>
        </p:spPr>
        <p:txBody>
          <a:bodyPr wrap="none">
            <a:spAutoFit/>
          </a:bodyPr>
          <a:lstStyle/>
          <a:p>
            <a:r>
              <a:rPr lang="en-US">
                <a:latin typeface="Calibri" pitchFamily="34" charset="0"/>
              </a:rPr>
              <a:t>25</a:t>
            </a:r>
          </a:p>
        </p:txBody>
      </p:sp>
      <p:sp>
        <p:nvSpPr>
          <p:cNvPr id="25607" name="TextBox 12"/>
          <p:cNvSpPr txBox="1">
            <a:spLocks noChangeArrowheads="1"/>
          </p:cNvSpPr>
          <p:nvPr/>
        </p:nvSpPr>
        <p:spPr bwMode="auto">
          <a:xfrm>
            <a:off x="6745288" y="2852738"/>
            <a:ext cx="419100" cy="369887"/>
          </a:xfrm>
          <a:prstGeom prst="rect">
            <a:avLst/>
          </a:prstGeom>
          <a:noFill/>
          <a:ln w="9525">
            <a:noFill/>
            <a:miter lim="800000"/>
            <a:headEnd/>
            <a:tailEnd/>
          </a:ln>
        </p:spPr>
        <p:txBody>
          <a:bodyPr wrap="none">
            <a:spAutoFit/>
          </a:bodyPr>
          <a:lstStyle/>
          <a:p>
            <a:r>
              <a:rPr lang="en-US">
                <a:latin typeface="Calibri" pitchFamily="34" charset="0"/>
              </a:rPr>
              <a:t>36</a:t>
            </a:r>
          </a:p>
        </p:txBody>
      </p:sp>
      <p:sp>
        <p:nvSpPr>
          <p:cNvPr id="14" name="Rectangle 13"/>
          <p:cNvSpPr/>
          <p:nvPr/>
        </p:nvSpPr>
        <p:spPr>
          <a:xfrm>
            <a:off x="323850" y="4724400"/>
            <a:ext cx="8208963" cy="194468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15" name="Rectangle 14"/>
          <p:cNvSpPr/>
          <p:nvPr/>
        </p:nvSpPr>
        <p:spPr>
          <a:xfrm>
            <a:off x="1258888" y="5229225"/>
            <a:ext cx="7129462" cy="1323975"/>
          </a:xfrm>
          <a:prstGeom prst="rect">
            <a:avLst/>
          </a:prstGeom>
        </p:spPr>
        <p:txBody>
          <a:bodyPr>
            <a:spAutoFit/>
          </a:bodyPr>
          <a:lstStyle/>
          <a:p>
            <a:pPr marL="457200" indent="-457200" fontAlgn="auto">
              <a:spcBef>
                <a:spcPts val="0"/>
              </a:spcBef>
              <a:spcAft>
                <a:spcPts val="0"/>
              </a:spcAft>
              <a:buFontTx/>
              <a:buAutoNum type="arabicPeriod"/>
              <a:defRPr/>
            </a:pPr>
            <a:r>
              <a:rPr lang="en-US" sz="2000" dirty="0">
                <a:latin typeface="+mn-lt"/>
                <a:cs typeface="+mn-cs"/>
              </a:rPr>
              <a:t>Draw this pattern in your book and copy the counting pattern.</a:t>
            </a:r>
          </a:p>
          <a:p>
            <a:pPr marL="457200" indent="-457200" fontAlgn="auto">
              <a:spcBef>
                <a:spcPts val="0"/>
              </a:spcBef>
              <a:spcAft>
                <a:spcPts val="0"/>
              </a:spcAft>
              <a:buFontTx/>
              <a:buAutoNum type="arabicPeriod"/>
              <a:defRPr/>
            </a:pPr>
            <a:r>
              <a:rPr lang="en-US" sz="2000" dirty="0">
                <a:latin typeface="+mn-lt"/>
                <a:cs typeface="+mn-cs"/>
              </a:rPr>
              <a:t>Show the                                   for each picture. </a:t>
            </a:r>
          </a:p>
          <a:p>
            <a:pPr fontAlgn="auto">
              <a:spcBef>
                <a:spcPts val="0"/>
              </a:spcBef>
              <a:spcAft>
                <a:spcPts val="0"/>
              </a:spcAft>
              <a:defRPr/>
            </a:pPr>
            <a:r>
              <a:rPr lang="en-US" sz="2000" dirty="0">
                <a:latin typeface="+mn-lt"/>
                <a:cs typeface="+mn-cs"/>
              </a:rPr>
              <a:t>3. Continue the pattern to find out what the next 5 numbers are in this pattern.</a:t>
            </a:r>
          </a:p>
        </p:txBody>
      </p:sp>
      <p:sp>
        <p:nvSpPr>
          <p:cNvPr id="25610" name="Rectangle 6"/>
          <p:cNvSpPr>
            <a:spLocks noChangeArrowheads="1"/>
          </p:cNvSpPr>
          <p:nvPr/>
        </p:nvSpPr>
        <p:spPr bwMode="auto">
          <a:xfrm>
            <a:off x="2555875" y="4797425"/>
            <a:ext cx="3683000" cy="461963"/>
          </a:xfrm>
          <a:prstGeom prst="rect">
            <a:avLst/>
          </a:prstGeom>
          <a:noFill/>
          <a:ln w="9525">
            <a:noFill/>
            <a:miter lim="800000"/>
            <a:headEnd/>
            <a:tailEnd/>
          </a:ln>
        </p:spPr>
        <p:txBody>
          <a:bodyPr wrap="none">
            <a:spAutoFit/>
          </a:bodyPr>
          <a:lstStyle/>
          <a:p>
            <a:r>
              <a:rPr lang="en-GB" sz="2400">
                <a:solidFill>
                  <a:srgbClr val="FF0000"/>
                </a:solidFill>
                <a:latin typeface="Harrington"/>
              </a:rPr>
              <a:t>Heading: Square Numbers</a:t>
            </a:r>
            <a:endParaRPr lang="en-GB" sz="2400">
              <a:solidFill>
                <a:srgbClr val="FFC000"/>
              </a:solidFill>
              <a:latin typeface="Harrington"/>
            </a:endParaRPr>
          </a:p>
        </p:txBody>
      </p:sp>
      <p:pic>
        <p:nvPicPr>
          <p:cNvPr id="25611" name="Picture 16" descr="s1.JPG"/>
          <p:cNvPicPr>
            <a:picLocks noChangeAspect="1"/>
          </p:cNvPicPr>
          <p:nvPr/>
        </p:nvPicPr>
        <p:blipFill>
          <a:blip r:embed="rId2" cstate="print"/>
          <a:srcRect/>
          <a:stretch>
            <a:fillRect/>
          </a:stretch>
        </p:blipFill>
        <p:spPr bwMode="auto">
          <a:xfrm>
            <a:off x="900113" y="765175"/>
            <a:ext cx="6945312" cy="2087563"/>
          </a:xfrm>
          <a:prstGeom prst="rect">
            <a:avLst/>
          </a:prstGeom>
          <a:noFill/>
          <a:ln w="9525">
            <a:noFill/>
            <a:miter lim="800000"/>
            <a:headEnd/>
            <a:tailEnd/>
          </a:ln>
        </p:spPr>
      </p:pic>
      <p:pic>
        <p:nvPicPr>
          <p:cNvPr id="25612" name="Picture 5"/>
          <p:cNvPicPr>
            <a:picLocks noChangeAspect="1"/>
          </p:cNvPicPr>
          <p:nvPr/>
        </p:nvPicPr>
        <p:blipFill>
          <a:blip r:embed="rId3" cstate="print"/>
          <a:srcRect/>
          <a:stretch>
            <a:fillRect/>
          </a:stretch>
        </p:blipFill>
        <p:spPr bwMode="auto">
          <a:xfrm>
            <a:off x="468313" y="5300663"/>
            <a:ext cx="863600" cy="1144587"/>
          </a:xfrm>
          <a:prstGeom prst="rect">
            <a:avLst/>
          </a:prstGeom>
          <a:noFill/>
          <a:ln w="9525">
            <a:noFill/>
            <a:miter lim="800000"/>
            <a:headEnd/>
            <a:tailEnd/>
          </a:ln>
        </p:spPr>
      </p:pic>
      <p:sp>
        <p:nvSpPr>
          <p:cNvPr id="25613" name="TextBox 18"/>
          <p:cNvSpPr txBox="1">
            <a:spLocks noChangeArrowheads="1"/>
          </p:cNvSpPr>
          <p:nvPr/>
        </p:nvSpPr>
        <p:spPr bwMode="auto">
          <a:xfrm>
            <a:off x="2771775" y="5538788"/>
            <a:ext cx="2060575" cy="554037"/>
          </a:xfrm>
          <a:prstGeom prst="rect">
            <a:avLst/>
          </a:prstGeom>
          <a:noFill/>
          <a:ln w="9525">
            <a:noFill/>
            <a:miter lim="800000"/>
            <a:headEnd/>
            <a:tailEnd/>
          </a:ln>
        </p:spPr>
        <p:txBody>
          <a:bodyPr wrap="none">
            <a:spAutoFit/>
          </a:bodyPr>
          <a:lstStyle/>
          <a:p>
            <a:r>
              <a:rPr lang="en-US" sz="3000">
                <a:latin typeface="Calibri" pitchFamily="34" charset="0"/>
              </a:rPr>
              <a:t>4 = 4x4 = 16</a:t>
            </a:r>
          </a:p>
        </p:txBody>
      </p:sp>
      <p:sp>
        <p:nvSpPr>
          <p:cNvPr id="25614" name="TextBox 19"/>
          <p:cNvSpPr txBox="1">
            <a:spLocks noChangeArrowheads="1"/>
          </p:cNvSpPr>
          <p:nvPr/>
        </p:nvSpPr>
        <p:spPr bwMode="auto">
          <a:xfrm>
            <a:off x="2967038" y="5503863"/>
            <a:ext cx="282575" cy="323850"/>
          </a:xfrm>
          <a:prstGeom prst="rect">
            <a:avLst/>
          </a:prstGeom>
          <a:noFill/>
          <a:ln w="9525">
            <a:noFill/>
            <a:miter lim="800000"/>
            <a:headEnd/>
            <a:tailEnd/>
          </a:ln>
        </p:spPr>
        <p:txBody>
          <a:bodyPr wrap="none">
            <a:spAutoFit/>
          </a:bodyPr>
          <a:lstStyle/>
          <a:p>
            <a:r>
              <a:rPr lang="en-US" sz="1500">
                <a:latin typeface="Calibri" pitchFamily="34" charset="0"/>
              </a:rPr>
              <a:t>2</a:t>
            </a:r>
          </a:p>
        </p:txBody>
      </p:sp>
      <p:sp>
        <p:nvSpPr>
          <p:cNvPr id="21" name="Rectangle 20"/>
          <p:cNvSpPr/>
          <p:nvPr/>
        </p:nvSpPr>
        <p:spPr>
          <a:xfrm>
            <a:off x="534702" y="44624"/>
            <a:ext cx="7819064"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7030A0"/>
                </a:solidFill>
                <a:effectLst>
                  <a:outerShdw blurRad="41275" dist="12700" dir="12000000" algn="tl" rotWithShape="0">
                    <a:srgbClr val="000000">
                      <a:alpha val="40000"/>
                    </a:srgbClr>
                  </a:outerShdw>
                </a:effectLst>
                <a:latin typeface="+mn-lt"/>
                <a:cs typeface="+mn-cs"/>
              </a:rPr>
              <a:t>Square Numbers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3688" y="201414"/>
            <a:ext cx="5361083"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a:t>
            </a:r>
          </a:p>
        </p:txBody>
      </p:sp>
      <p:pic>
        <p:nvPicPr>
          <p:cNvPr id="26626" name="Picture 2"/>
          <p:cNvPicPr>
            <a:picLocks noChangeAspect="1" noChangeArrowheads="1"/>
          </p:cNvPicPr>
          <p:nvPr/>
        </p:nvPicPr>
        <p:blipFill>
          <a:blip r:embed="rId2" cstate="print"/>
          <a:srcRect/>
          <a:stretch>
            <a:fillRect/>
          </a:stretch>
        </p:blipFill>
        <p:spPr bwMode="auto">
          <a:xfrm>
            <a:off x="2411413" y="1557338"/>
            <a:ext cx="3609975" cy="2343150"/>
          </a:xfrm>
          <a:prstGeom prst="rect">
            <a:avLst/>
          </a:prstGeom>
          <a:noFill/>
          <a:ln w="9525">
            <a:noFill/>
            <a:miter lim="800000"/>
            <a:headEnd/>
            <a:tailEnd/>
          </a:ln>
        </p:spPr>
      </p:pic>
      <p:pic>
        <p:nvPicPr>
          <p:cNvPr id="26627" name="Picture 8"/>
          <p:cNvPicPr>
            <a:picLocks noChangeAspect="1"/>
          </p:cNvPicPr>
          <p:nvPr/>
        </p:nvPicPr>
        <p:blipFill>
          <a:blip r:embed="rId3" cstate="print"/>
          <a:srcRect/>
          <a:stretch>
            <a:fillRect/>
          </a:stretch>
        </p:blipFill>
        <p:spPr bwMode="auto">
          <a:xfrm>
            <a:off x="541338" y="4348163"/>
            <a:ext cx="1008062" cy="1476375"/>
          </a:xfrm>
          <a:prstGeom prst="rect">
            <a:avLst/>
          </a:prstGeom>
          <a:noFill/>
          <a:ln w="9525">
            <a:noFill/>
            <a:miter lim="800000"/>
            <a:headEnd/>
            <a:tailEnd/>
          </a:ln>
        </p:spPr>
      </p:pic>
      <p:sp>
        <p:nvSpPr>
          <p:cNvPr id="10" name="Rectangle 9"/>
          <p:cNvSpPr/>
          <p:nvPr/>
        </p:nvSpPr>
        <p:spPr>
          <a:xfrm>
            <a:off x="323850" y="4144963"/>
            <a:ext cx="8208963" cy="187642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26629" name="Rectangle 10"/>
          <p:cNvSpPr>
            <a:spLocks noChangeArrowheads="1"/>
          </p:cNvSpPr>
          <p:nvPr/>
        </p:nvSpPr>
        <p:spPr bwMode="auto">
          <a:xfrm>
            <a:off x="1692275" y="4360863"/>
            <a:ext cx="6480175" cy="554037"/>
          </a:xfrm>
          <a:prstGeom prst="rect">
            <a:avLst/>
          </a:prstGeom>
          <a:noFill/>
          <a:ln w="9525">
            <a:noFill/>
            <a:miter lim="800000"/>
            <a:headEnd/>
            <a:tailEnd/>
          </a:ln>
        </p:spPr>
        <p:txBody>
          <a:bodyPr>
            <a:spAutoFit/>
          </a:bodyPr>
          <a:lstStyle/>
          <a:p>
            <a:pPr algn="ctr"/>
            <a:r>
              <a:rPr lang="en-US" sz="3000">
                <a:latin typeface="Calibri" pitchFamily="34" charset="0"/>
              </a:rPr>
              <a:t>What type of numbers do you see?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3688" y="-99392"/>
            <a:ext cx="5361083"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a:t>
            </a:r>
          </a:p>
        </p:txBody>
      </p:sp>
      <p:sp>
        <p:nvSpPr>
          <p:cNvPr id="15362" name="TextBox 4"/>
          <p:cNvSpPr txBox="1">
            <a:spLocks noChangeArrowheads="1"/>
          </p:cNvSpPr>
          <p:nvPr/>
        </p:nvSpPr>
        <p:spPr bwMode="auto">
          <a:xfrm>
            <a:off x="395288" y="836613"/>
            <a:ext cx="8208962" cy="1477962"/>
          </a:xfrm>
          <a:prstGeom prst="rect">
            <a:avLst/>
          </a:prstGeom>
          <a:noFill/>
          <a:ln w="9525">
            <a:noFill/>
            <a:miter lim="800000"/>
            <a:headEnd/>
            <a:tailEnd/>
          </a:ln>
        </p:spPr>
        <p:txBody>
          <a:bodyPr>
            <a:spAutoFit/>
          </a:bodyPr>
          <a:lstStyle/>
          <a:p>
            <a:pPr algn="ctr"/>
            <a:r>
              <a:rPr lang="en-US" sz="3000">
                <a:latin typeface="Calibri" pitchFamily="34" charset="0"/>
              </a:rPr>
              <a:t>There are many different ways that we can categorise/label/name numbers.</a:t>
            </a:r>
          </a:p>
          <a:p>
            <a:pPr algn="ctr"/>
            <a:endParaRPr lang="en-US" sz="3000">
              <a:latin typeface="Calibri" pitchFamily="34" charset="0"/>
            </a:endParaRPr>
          </a:p>
        </p:txBody>
      </p:sp>
      <p:sp>
        <p:nvSpPr>
          <p:cNvPr id="8" name="TextBox 7"/>
          <p:cNvSpPr txBox="1"/>
          <p:nvPr/>
        </p:nvSpPr>
        <p:spPr>
          <a:xfrm>
            <a:off x="539750" y="1916113"/>
            <a:ext cx="3527425" cy="5172075"/>
          </a:xfrm>
          <a:prstGeom prst="rect">
            <a:avLst/>
          </a:prstGeom>
          <a:noFill/>
        </p:spPr>
        <p:txBody>
          <a:bodyPr>
            <a:spAutoFit/>
          </a:bodyPr>
          <a:lstStyle/>
          <a:p>
            <a:pPr fontAlgn="auto">
              <a:spcBef>
                <a:spcPts val="0"/>
              </a:spcBef>
              <a:spcAft>
                <a:spcPts val="0"/>
              </a:spcAft>
              <a:buFont typeface="Arial" pitchFamily="34" charset="0"/>
              <a:buChar char="•"/>
              <a:defRPr/>
            </a:pPr>
            <a:r>
              <a:rPr lang="en-US" sz="3000" dirty="0">
                <a:solidFill>
                  <a:srgbClr val="00B050"/>
                </a:solidFill>
                <a:latin typeface="+mn-lt"/>
                <a:cs typeface="+mn-cs"/>
              </a:rPr>
              <a:t> odd</a:t>
            </a:r>
          </a:p>
          <a:p>
            <a:pPr fontAlgn="auto">
              <a:spcBef>
                <a:spcPts val="0"/>
              </a:spcBef>
              <a:spcAft>
                <a:spcPts val="0"/>
              </a:spcAft>
              <a:buFont typeface="Arial" pitchFamily="34" charset="0"/>
              <a:buChar char="•"/>
              <a:defRPr/>
            </a:pPr>
            <a:r>
              <a:rPr lang="en-US" sz="3000" dirty="0">
                <a:solidFill>
                  <a:srgbClr val="00B050"/>
                </a:solidFill>
                <a:latin typeface="+mn-lt"/>
                <a:cs typeface="+mn-cs"/>
              </a:rPr>
              <a:t> even</a:t>
            </a:r>
          </a:p>
          <a:p>
            <a:pPr fontAlgn="auto">
              <a:spcBef>
                <a:spcPts val="0"/>
              </a:spcBef>
              <a:spcAft>
                <a:spcPts val="0"/>
              </a:spcAft>
              <a:buFont typeface="Arial" pitchFamily="34" charset="0"/>
              <a:buChar char="•"/>
              <a:defRPr/>
            </a:pPr>
            <a:r>
              <a:rPr lang="en-US" sz="3000" dirty="0">
                <a:solidFill>
                  <a:srgbClr val="00B050"/>
                </a:solidFill>
                <a:latin typeface="+mn-lt"/>
                <a:cs typeface="+mn-cs"/>
              </a:rPr>
              <a:t> whole number</a:t>
            </a:r>
          </a:p>
          <a:p>
            <a:pPr fontAlgn="auto">
              <a:spcBef>
                <a:spcPts val="0"/>
              </a:spcBef>
              <a:spcAft>
                <a:spcPts val="0"/>
              </a:spcAft>
              <a:buFont typeface="Arial" pitchFamily="34" charset="0"/>
              <a:buChar char="•"/>
              <a:defRPr/>
            </a:pPr>
            <a:r>
              <a:rPr lang="en-US" sz="3000" dirty="0">
                <a:solidFill>
                  <a:srgbClr val="00B050"/>
                </a:solidFill>
                <a:latin typeface="+mn-lt"/>
                <a:cs typeface="+mn-cs"/>
              </a:rPr>
              <a:t> decimal</a:t>
            </a:r>
          </a:p>
          <a:p>
            <a:pPr fontAlgn="auto">
              <a:spcBef>
                <a:spcPts val="0"/>
              </a:spcBef>
              <a:spcAft>
                <a:spcPts val="0"/>
              </a:spcAft>
              <a:buFont typeface="Arial" pitchFamily="34" charset="0"/>
              <a:buChar char="•"/>
              <a:defRPr/>
            </a:pPr>
            <a:r>
              <a:rPr lang="en-US" sz="3000" dirty="0">
                <a:solidFill>
                  <a:srgbClr val="00B050"/>
                </a:solidFill>
                <a:latin typeface="+mn-lt"/>
                <a:cs typeface="+mn-cs"/>
              </a:rPr>
              <a:t> fraction</a:t>
            </a:r>
          </a:p>
          <a:p>
            <a:pPr fontAlgn="auto">
              <a:spcBef>
                <a:spcPts val="0"/>
              </a:spcBef>
              <a:spcAft>
                <a:spcPts val="0"/>
              </a:spcAft>
              <a:buFont typeface="Arial" pitchFamily="34" charset="0"/>
              <a:buChar char="•"/>
              <a:defRPr/>
            </a:pPr>
            <a:r>
              <a:rPr lang="en-US" sz="3000" dirty="0">
                <a:solidFill>
                  <a:schemeClr val="bg2">
                    <a:lumMod val="50000"/>
                  </a:schemeClr>
                </a:solidFill>
                <a:latin typeface="+mn-lt"/>
                <a:cs typeface="+mn-cs"/>
              </a:rPr>
              <a:t> square</a:t>
            </a:r>
          </a:p>
          <a:p>
            <a:pPr fontAlgn="auto">
              <a:spcBef>
                <a:spcPts val="0"/>
              </a:spcBef>
              <a:spcAft>
                <a:spcPts val="0"/>
              </a:spcAft>
              <a:buFont typeface="Arial" pitchFamily="34" charset="0"/>
              <a:buChar char="•"/>
              <a:defRPr/>
            </a:pPr>
            <a:r>
              <a:rPr lang="en-US" sz="3000" dirty="0">
                <a:solidFill>
                  <a:schemeClr val="bg2">
                    <a:lumMod val="50000"/>
                  </a:schemeClr>
                </a:solidFill>
                <a:latin typeface="+mn-lt"/>
                <a:cs typeface="+mn-cs"/>
              </a:rPr>
              <a:t> triangular</a:t>
            </a:r>
          </a:p>
          <a:p>
            <a:pPr fontAlgn="auto">
              <a:spcBef>
                <a:spcPts val="0"/>
              </a:spcBef>
              <a:spcAft>
                <a:spcPts val="0"/>
              </a:spcAft>
              <a:buFont typeface="Arial" pitchFamily="34" charset="0"/>
              <a:buChar char="•"/>
              <a:defRPr/>
            </a:pPr>
            <a:r>
              <a:rPr lang="en-US" sz="3000" dirty="0">
                <a:solidFill>
                  <a:schemeClr val="bg2">
                    <a:lumMod val="50000"/>
                  </a:schemeClr>
                </a:solidFill>
                <a:latin typeface="+mn-lt"/>
                <a:cs typeface="+mn-cs"/>
              </a:rPr>
              <a:t> prime</a:t>
            </a:r>
          </a:p>
          <a:p>
            <a:pPr fontAlgn="auto">
              <a:spcBef>
                <a:spcPts val="0"/>
              </a:spcBef>
              <a:spcAft>
                <a:spcPts val="0"/>
              </a:spcAft>
              <a:buFont typeface="Arial" pitchFamily="34" charset="0"/>
              <a:buChar char="•"/>
              <a:defRPr/>
            </a:pPr>
            <a:r>
              <a:rPr lang="en-US" sz="3000" dirty="0">
                <a:solidFill>
                  <a:schemeClr val="bg2">
                    <a:lumMod val="50000"/>
                  </a:schemeClr>
                </a:solidFill>
                <a:latin typeface="+mn-lt"/>
                <a:cs typeface="+mn-cs"/>
              </a:rPr>
              <a:t> composite</a:t>
            </a:r>
          </a:p>
          <a:p>
            <a:pPr fontAlgn="auto">
              <a:spcBef>
                <a:spcPts val="0"/>
              </a:spcBef>
              <a:spcAft>
                <a:spcPts val="0"/>
              </a:spcAft>
              <a:buFont typeface="Arial" pitchFamily="34" charset="0"/>
              <a:buChar char="•"/>
              <a:defRPr/>
            </a:pPr>
            <a:r>
              <a:rPr lang="en-US" sz="3000" dirty="0">
                <a:solidFill>
                  <a:srgbClr val="CC0099"/>
                </a:solidFill>
                <a:latin typeface="+mn-lt"/>
                <a:cs typeface="+mn-cs"/>
              </a:rPr>
              <a:t> Fibonacci</a:t>
            </a:r>
          </a:p>
          <a:p>
            <a:pPr fontAlgn="auto">
              <a:spcBef>
                <a:spcPts val="0"/>
              </a:spcBef>
              <a:spcAft>
                <a:spcPts val="0"/>
              </a:spcAft>
              <a:buFont typeface="Arial" pitchFamily="34" charset="0"/>
              <a:buChar char="•"/>
              <a:defRPr/>
            </a:pPr>
            <a:endParaRPr lang="en-US" sz="3000" dirty="0">
              <a:latin typeface="+mn-lt"/>
              <a:cs typeface="+mn-cs"/>
            </a:endParaRPr>
          </a:p>
        </p:txBody>
      </p:sp>
      <p:sp>
        <p:nvSpPr>
          <p:cNvPr id="6" name="TextBox 5"/>
          <p:cNvSpPr txBox="1"/>
          <p:nvPr/>
        </p:nvSpPr>
        <p:spPr>
          <a:xfrm>
            <a:off x="3492500" y="1989138"/>
            <a:ext cx="5327650" cy="2400300"/>
          </a:xfrm>
          <a:prstGeom prst="rect">
            <a:avLst/>
          </a:prstGeom>
          <a:noFill/>
        </p:spPr>
        <p:txBody>
          <a:bodyPr>
            <a:spAutoFit/>
          </a:bodyPr>
          <a:lstStyle/>
          <a:p>
            <a:pPr algn="ctr" fontAlgn="auto">
              <a:spcBef>
                <a:spcPts val="0"/>
              </a:spcBef>
              <a:spcAft>
                <a:spcPts val="0"/>
              </a:spcAft>
              <a:defRPr/>
            </a:pPr>
            <a:r>
              <a:rPr lang="en-US" sz="3000" i="1" dirty="0">
                <a:solidFill>
                  <a:schemeClr val="accent6">
                    <a:lumMod val="75000"/>
                  </a:schemeClr>
                </a:solidFill>
                <a:latin typeface="+mn-lt"/>
                <a:cs typeface="+mn-cs"/>
              </a:rPr>
              <a:t>Some of these numbers have special properties and these properties can be used to solve problems (which you will discover later).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dissolv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dissolv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dissolve">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dissolve">
                                      <p:cBhvr>
                                        <p:cTn id="52" dur="500"/>
                                        <p:tgtEl>
                                          <p:spTgt spid="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fill="hold"/>
                                        <p:tgtEl>
                                          <p:spTgt spid="6"/>
                                        </p:tgtEl>
                                        <p:attrNameLst>
                                          <p:attrName>ppt_x</p:attrName>
                                        </p:attrNameLst>
                                      </p:cBhvr>
                                      <p:tavLst>
                                        <p:tav tm="0">
                                          <p:val>
                                            <p:strVal val="#ppt_x"/>
                                          </p:val>
                                        </p:tav>
                                        <p:tav tm="100000">
                                          <p:val>
                                            <p:strVal val="#ppt_x"/>
                                          </p:val>
                                        </p:tav>
                                      </p:tavLst>
                                    </p:anim>
                                    <p:anim calcmode="lin" valueType="num">
                                      <p:cBhvr additive="base">
                                        <p:cTn id="5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7850" y="201414"/>
            <a:ext cx="8484630"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latin typeface="+mn-lt"/>
                <a:cs typeface="+mn-cs"/>
              </a:rPr>
              <a:t>Triangular Numbers</a:t>
            </a:r>
          </a:p>
        </p:txBody>
      </p:sp>
      <p:pic>
        <p:nvPicPr>
          <p:cNvPr id="27650" name="Picture 2"/>
          <p:cNvPicPr>
            <a:picLocks noChangeAspect="1" noChangeArrowheads="1"/>
          </p:cNvPicPr>
          <p:nvPr/>
        </p:nvPicPr>
        <p:blipFill>
          <a:blip r:embed="rId2" cstate="print"/>
          <a:srcRect/>
          <a:stretch>
            <a:fillRect/>
          </a:stretch>
        </p:blipFill>
        <p:spPr bwMode="auto">
          <a:xfrm>
            <a:off x="2411413" y="1557338"/>
            <a:ext cx="3609975" cy="2343150"/>
          </a:xfrm>
          <a:prstGeom prst="rect">
            <a:avLst/>
          </a:prstGeom>
          <a:noFill/>
          <a:ln w="9525">
            <a:noFill/>
            <a:miter lim="800000"/>
            <a:headEnd/>
            <a:tailEnd/>
          </a:ln>
        </p:spPr>
      </p:pic>
      <p:sp>
        <p:nvSpPr>
          <p:cNvPr id="27651" name="Rectangle 6"/>
          <p:cNvSpPr>
            <a:spLocks noChangeArrowheads="1"/>
          </p:cNvSpPr>
          <p:nvPr/>
        </p:nvSpPr>
        <p:spPr bwMode="auto">
          <a:xfrm>
            <a:off x="1116013" y="4314825"/>
            <a:ext cx="6480175" cy="554038"/>
          </a:xfrm>
          <a:prstGeom prst="rect">
            <a:avLst/>
          </a:prstGeom>
          <a:noFill/>
          <a:ln w="9525">
            <a:noFill/>
            <a:miter lim="800000"/>
            <a:headEnd/>
            <a:tailEnd/>
          </a:ln>
        </p:spPr>
        <p:txBody>
          <a:bodyPr>
            <a:spAutoFit/>
          </a:bodyPr>
          <a:lstStyle/>
          <a:p>
            <a:pPr algn="ctr"/>
            <a:r>
              <a:rPr lang="en-US" sz="3000">
                <a:solidFill>
                  <a:srgbClr val="00B050"/>
                </a:solidFill>
                <a:latin typeface="Calibri" pitchFamily="34" charset="0"/>
              </a:rPr>
              <a:t>Triangular Numbers!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2" cstate="print"/>
          <a:srcRect/>
          <a:stretch>
            <a:fillRect/>
          </a:stretch>
        </p:blipFill>
        <p:spPr bwMode="auto">
          <a:xfrm>
            <a:off x="2411413" y="1557338"/>
            <a:ext cx="3609975" cy="2343150"/>
          </a:xfrm>
          <a:prstGeom prst="rect">
            <a:avLst/>
          </a:prstGeom>
          <a:noFill/>
          <a:ln w="9525">
            <a:noFill/>
            <a:miter lim="800000"/>
            <a:headEnd/>
            <a:tailEnd/>
          </a:ln>
        </p:spPr>
      </p:pic>
      <p:pic>
        <p:nvPicPr>
          <p:cNvPr id="28674" name="Picture 8"/>
          <p:cNvPicPr>
            <a:picLocks noChangeAspect="1"/>
          </p:cNvPicPr>
          <p:nvPr/>
        </p:nvPicPr>
        <p:blipFill>
          <a:blip r:embed="rId3" cstate="print"/>
          <a:srcRect/>
          <a:stretch>
            <a:fillRect/>
          </a:stretch>
        </p:blipFill>
        <p:spPr bwMode="auto">
          <a:xfrm>
            <a:off x="541338" y="4348163"/>
            <a:ext cx="1008062" cy="1476375"/>
          </a:xfrm>
          <a:prstGeom prst="rect">
            <a:avLst/>
          </a:prstGeom>
          <a:noFill/>
          <a:ln w="9525">
            <a:noFill/>
            <a:miter lim="800000"/>
            <a:headEnd/>
            <a:tailEnd/>
          </a:ln>
        </p:spPr>
      </p:pic>
      <p:sp>
        <p:nvSpPr>
          <p:cNvPr id="10" name="Rectangle 9"/>
          <p:cNvSpPr/>
          <p:nvPr/>
        </p:nvSpPr>
        <p:spPr>
          <a:xfrm>
            <a:off x="323850" y="4144963"/>
            <a:ext cx="8208963" cy="187642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28676" name="Rectangle 10"/>
          <p:cNvSpPr>
            <a:spLocks noChangeArrowheads="1"/>
          </p:cNvSpPr>
          <p:nvPr/>
        </p:nvSpPr>
        <p:spPr bwMode="auto">
          <a:xfrm>
            <a:off x="1692275" y="4360863"/>
            <a:ext cx="6480175" cy="1016000"/>
          </a:xfrm>
          <a:prstGeom prst="rect">
            <a:avLst/>
          </a:prstGeom>
          <a:noFill/>
          <a:ln w="9525">
            <a:noFill/>
            <a:miter lim="800000"/>
            <a:headEnd/>
            <a:tailEnd/>
          </a:ln>
        </p:spPr>
        <p:txBody>
          <a:bodyPr>
            <a:spAutoFit/>
          </a:bodyPr>
          <a:lstStyle/>
          <a:p>
            <a:pPr algn="ctr"/>
            <a:r>
              <a:rPr lang="en-US" sz="3000">
                <a:latin typeface="Calibri" pitchFamily="34" charset="0"/>
              </a:rPr>
              <a:t>Does anyone know why they are called triangular numbers?</a:t>
            </a:r>
          </a:p>
        </p:txBody>
      </p:sp>
      <p:sp>
        <p:nvSpPr>
          <p:cNvPr id="7" name="Rectangle 6"/>
          <p:cNvSpPr/>
          <p:nvPr/>
        </p:nvSpPr>
        <p:spPr>
          <a:xfrm>
            <a:off x="407850" y="201414"/>
            <a:ext cx="8484630"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latin typeface="+mn-lt"/>
                <a:cs typeface="+mn-cs"/>
              </a:rPr>
              <a:t>Triangular Numbers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noChangeArrowheads="1"/>
          </p:cNvPicPr>
          <p:nvPr/>
        </p:nvPicPr>
        <p:blipFill>
          <a:blip r:embed="rId2" cstate="print"/>
          <a:srcRect/>
          <a:stretch>
            <a:fillRect/>
          </a:stretch>
        </p:blipFill>
        <p:spPr bwMode="auto">
          <a:xfrm>
            <a:off x="2411413" y="1557338"/>
            <a:ext cx="3609975" cy="2519362"/>
          </a:xfrm>
          <a:prstGeom prst="rect">
            <a:avLst/>
          </a:prstGeom>
          <a:noFill/>
          <a:ln w="9525">
            <a:noFill/>
            <a:miter lim="800000"/>
            <a:headEnd/>
            <a:tailEnd/>
          </a:ln>
        </p:spPr>
      </p:pic>
      <p:sp>
        <p:nvSpPr>
          <p:cNvPr id="29698" name="Rectangle 6"/>
          <p:cNvSpPr>
            <a:spLocks noChangeArrowheads="1"/>
          </p:cNvSpPr>
          <p:nvPr/>
        </p:nvSpPr>
        <p:spPr bwMode="auto">
          <a:xfrm>
            <a:off x="395288" y="4365625"/>
            <a:ext cx="8101012" cy="1476375"/>
          </a:xfrm>
          <a:prstGeom prst="rect">
            <a:avLst/>
          </a:prstGeom>
          <a:noFill/>
          <a:ln w="9525">
            <a:noFill/>
            <a:miter lim="800000"/>
            <a:headEnd/>
            <a:tailEnd/>
          </a:ln>
        </p:spPr>
        <p:txBody>
          <a:bodyPr>
            <a:spAutoFit/>
          </a:bodyPr>
          <a:lstStyle/>
          <a:p>
            <a:pPr algn="ctr"/>
            <a:r>
              <a:rPr lang="en-US" sz="3000">
                <a:solidFill>
                  <a:srgbClr val="00B050"/>
                </a:solidFill>
                <a:latin typeface="Calibri" pitchFamily="34" charset="0"/>
              </a:rPr>
              <a:t>Because the multiplication of an integer (number) by itself forms an equilateral triangular or array!</a:t>
            </a:r>
          </a:p>
          <a:p>
            <a:pPr>
              <a:buFont typeface="Arial" charset="0"/>
              <a:buChar char="•"/>
            </a:pPr>
            <a:endParaRPr lang="en-US" sz="3000">
              <a:solidFill>
                <a:srgbClr val="00B050"/>
              </a:solidFill>
              <a:latin typeface="Calibri" pitchFamily="34" charset="0"/>
            </a:endParaRPr>
          </a:p>
        </p:txBody>
      </p:sp>
      <p:sp>
        <p:nvSpPr>
          <p:cNvPr id="8" name="Rectangle 7"/>
          <p:cNvSpPr/>
          <p:nvPr/>
        </p:nvSpPr>
        <p:spPr>
          <a:xfrm>
            <a:off x="407850" y="201414"/>
            <a:ext cx="8484630"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latin typeface="+mn-lt"/>
                <a:cs typeface="+mn-cs"/>
              </a:rPr>
              <a:t>Triangular Numbers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2" cstate="print"/>
          <a:srcRect/>
          <a:stretch>
            <a:fillRect/>
          </a:stretch>
        </p:blipFill>
        <p:spPr bwMode="auto">
          <a:xfrm>
            <a:off x="2484438" y="620713"/>
            <a:ext cx="3609975" cy="2343150"/>
          </a:xfrm>
          <a:prstGeom prst="rect">
            <a:avLst/>
          </a:prstGeom>
          <a:noFill/>
          <a:ln w="9525">
            <a:noFill/>
            <a:miter lim="800000"/>
            <a:headEnd/>
            <a:tailEnd/>
          </a:ln>
        </p:spPr>
      </p:pic>
      <p:sp>
        <p:nvSpPr>
          <p:cNvPr id="30722" name="Rectangle 6"/>
          <p:cNvSpPr>
            <a:spLocks noChangeArrowheads="1"/>
          </p:cNvSpPr>
          <p:nvPr/>
        </p:nvSpPr>
        <p:spPr bwMode="auto">
          <a:xfrm>
            <a:off x="1187450" y="3379788"/>
            <a:ext cx="6480175" cy="1168400"/>
          </a:xfrm>
          <a:prstGeom prst="rect">
            <a:avLst/>
          </a:prstGeom>
          <a:noFill/>
          <a:ln w="9525">
            <a:noFill/>
            <a:miter lim="800000"/>
            <a:headEnd/>
            <a:tailEnd/>
          </a:ln>
        </p:spPr>
        <p:txBody>
          <a:bodyPr>
            <a:spAutoFit/>
          </a:bodyPr>
          <a:lstStyle/>
          <a:p>
            <a:pPr algn="ctr"/>
            <a:r>
              <a:rPr lang="en-US" sz="3000">
                <a:latin typeface="Calibri" pitchFamily="34" charset="0"/>
              </a:rPr>
              <a:t>Triangular Numbers!</a:t>
            </a:r>
          </a:p>
          <a:p>
            <a:pPr algn="ctr"/>
            <a:endParaRPr lang="en-US" sz="1000">
              <a:latin typeface="Calibri" pitchFamily="34" charset="0"/>
            </a:endParaRPr>
          </a:p>
          <a:p>
            <a:r>
              <a:rPr lang="en-US" sz="3000">
                <a:latin typeface="Calibri" pitchFamily="34" charset="0"/>
              </a:rPr>
              <a:t>1, 3, 6, 10, 15, 21, …., …..</a:t>
            </a:r>
          </a:p>
        </p:txBody>
      </p:sp>
      <p:sp>
        <p:nvSpPr>
          <p:cNvPr id="30723" name="TextBox 7"/>
          <p:cNvSpPr txBox="1">
            <a:spLocks noChangeArrowheads="1"/>
          </p:cNvSpPr>
          <p:nvPr/>
        </p:nvSpPr>
        <p:spPr bwMode="auto">
          <a:xfrm>
            <a:off x="2830513" y="1341438"/>
            <a:ext cx="301625" cy="368300"/>
          </a:xfrm>
          <a:prstGeom prst="rect">
            <a:avLst/>
          </a:prstGeom>
          <a:noFill/>
          <a:ln w="9525">
            <a:noFill/>
            <a:miter lim="800000"/>
            <a:headEnd/>
            <a:tailEnd/>
          </a:ln>
        </p:spPr>
        <p:txBody>
          <a:bodyPr wrap="none">
            <a:spAutoFit/>
          </a:bodyPr>
          <a:lstStyle/>
          <a:p>
            <a:r>
              <a:rPr lang="en-US">
                <a:latin typeface="Calibri" pitchFamily="34" charset="0"/>
              </a:rPr>
              <a:t>1</a:t>
            </a:r>
          </a:p>
        </p:txBody>
      </p:sp>
      <p:sp>
        <p:nvSpPr>
          <p:cNvPr id="30724" name="TextBox 8"/>
          <p:cNvSpPr txBox="1">
            <a:spLocks noChangeArrowheads="1"/>
          </p:cNvSpPr>
          <p:nvPr/>
        </p:nvSpPr>
        <p:spPr bwMode="auto">
          <a:xfrm>
            <a:off x="3983038" y="1331913"/>
            <a:ext cx="301625" cy="368300"/>
          </a:xfrm>
          <a:prstGeom prst="rect">
            <a:avLst/>
          </a:prstGeom>
          <a:noFill/>
          <a:ln w="9525">
            <a:noFill/>
            <a:miter lim="800000"/>
            <a:headEnd/>
            <a:tailEnd/>
          </a:ln>
        </p:spPr>
        <p:txBody>
          <a:bodyPr wrap="none">
            <a:spAutoFit/>
          </a:bodyPr>
          <a:lstStyle/>
          <a:p>
            <a:r>
              <a:rPr lang="en-US">
                <a:latin typeface="Calibri" pitchFamily="34" charset="0"/>
              </a:rPr>
              <a:t>3</a:t>
            </a:r>
          </a:p>
        </p:txBody>
      </p:sp>
      <p:sp>
        <p:nvSpPr>
          <p:cNvPr id="30725" name="TextBox 9"/>
          <p:cNvSpPr txBox="1">
            <a:spLocks noChangeArrowheads="1"/>
          </p:cNvSpPr>
          <p:nvPr/>
        </p:nvSpPr>
        <p:spPr bwMode="auto">
          <a:xfrm>
            <a:off x="5278438" y="1341438"/>
            <a:ext cx="301625" cy="368300"/>
          </a:xfrm>
          <a:prstGeom prst="rect">
            <a:avLst/>
          </a:prstGeom>
          <a:noFill/>
          <a:ln w="9525">
            <a:noFill/>
            <a:miter lim="800000"/>
            <a:headEnd/>
            <a:tailEnd/>
          </a:ln>
        </p:spPr>
        <p:txBody>
          <a:bodyPr wrap="none">
            <a:spAutoFit/>
          </a:bodyPr>
          <a:lstStyle/>
          <a:p>
            <a:r>
              <a:rPr lang="en-US">
                <a:latin typeface="Calibri" pitchFamily="34" charset="0"/>
              </a:rPr>
              <a:t>6</a:t>
            </a:r>
          </a:p>
        </p:txBody>
      </p:sp>
      <p:sp>
        <p:nvSpPr>
          <p:cNvPr id="30726" name="TextBox 10"/>
          <p:cNvSpPr txBox="1">
            <a:spLocks noChangeArrowheads="1"/>
          </p:cNvSpPr>
          <p:nvPr/>
        </p:nvSpPr>
        <p:spPr bwMode="auto">
          <a:xfrm>
            <a:off x="2700338" y="2843213"/>
            <a:ext cx="417512" cy="369887"/>
          </a:xfrm>
          <a:prstGeom prst="rect">
            <a:avLst/>
          </a:prstGeom>
          <a:noFill/>
          <a:ln w="9525">
            <a:noFill/>
            <a:miter lim="800000"/>
            <a:headEnd/>
            <a:tailEnd/>
          </a:ln>
        </p:spPr>
        <p:txBody>
          <a:bodyPr wrap="none">
            <a:spAutoFit/>
          </a:bodyPr>
          <a:lstStyle/>
          <a:p>
            <a:r>
              <a:rPr lang="en-US">
                <a:latin typeface="Calibri" pitchFamily="34" charset="0"/>
              </a:rPr>
              <a:t>10</a:t>
            </a:r>
          </a:p>
        </p:txBody>
      </p:sp>
      <p:sp>
        <p:nvSpPr>
          <p:cNvPr id="30727" name="TextBox 11"/>
          <p:cNvSpPr txBox="1">
            <a:spLocks noChangeArrowheads="1"/>
          </p:cNvSpPr>
          <p:nvPr/>
        </p:nvSpPr>
        <p:spPr bwMode="auto">
          <a:xfrm>
            <a:off x="3937000" y="2852738"/>
            <a:ext cx="419100" cy="369887"/>
          </a:xfrm>
          <a:prstGeom prst="rect">
            <a:avLst/>
          </a:prstGeom>
          <a:noFill/>
          <a:ln w="9525">
            <a:noFill/>
            <a:miter lim="800000"/>
            <a:headEnd/>
            <a:tailEnd/>
          </a:ln>
        </p:spPr>
        <p:txBody>
          <a:bodyPr wrap="none">
            <a:spAutoFit/>
          </a:bodyPr>
          <a:lstStyle/>
          <a:p>
            <a:r>
              <a:rPr lang="en-US">
                <a:latin typeface="Calibri" pitchFamily="34" charset="0"/>
              </a:rPr>
              <a:t>15</a:t>
            </a:r>
          </a:p>
        </p:txBody>
      </p:sp>
      <p:sp>
        <p:nvSpPr>
          <p:cNvPr id="30728" name="TextBox 12"/>
          <p:cNvSpPr txBox="1">
            <a:spLocks noChangeArrowheads="1"/>
          </p:cNvSpPr>
          <p:nvPr/>
        </p:nvSpPr>
        <p:spPr bwMode="auto">
          <a:xfrm>
            <a:off x="5305425" y="2852738"/>
            <a:ext cx="419100" cy="369887"/>
          </a:xfrm>
          <a:prstGeom prst="rect">
            <a:avLst/>
          </a:prstGeom>
          <a:noFill/>
          <a:ln w="9525">
            <a:noFill/>
            <a:miter lim="800000"/>
            <a:headEnd/>
            <a:tailEnd/>
          </a:ln>
        </p:spPr>
        <p:txBody>
          <a:bodyPr wrap="none">
            <a:spAutoFit/>
          </a:bodyPr>
          <a:lstStyle/>
          <a:p>
            <a:r>
              <a:rPr lang="en-US">
                <a:latin typeface="Calibri" pitchFamily="34" charset="0"/>
              </a:rPr>
              <a:t>21</a:t>
            </a:r>
          </a:p>
        </p:txBody>
      </p:sp>
      <p:sp>
        <p:nvSpPr>
          <p:cNvPr id="14" name="Rectangle 13"/>
          <p:cNvSpPr/>
          <p:nvPr/>
        </p:nvSpPr>
        <p:spPr>
          <a:xfrm>
            <a:off x="323850" y="4724400"/>
            <a:ext cx="8208963" cy="194468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30730" name="Rectangle 14"/>
          <p:cNvSpPr>
            <a:spLocks noChangeArrowheads="1"/>
          </p:cNvSpPr>
          <p:nvPr/>
        </p:nvSpPr>
        <p:spPr bwMode="auto">
          <a:xfrm>
            <a:off x="1403350" y="5229225"/>
            <a:ext cx="7993063" cy="1323975"/>
          </a:xfrm>
          <a:prstGeom prst="rect">
            <a:avLst/>
          </a:prstGeom>
          <a:noFill/>
          <a:ln w="9525">
            <a:noFill/>
            <a:miter lim="800000"/>
            <a:headEnd/>
            <a:tailEnd/>
          </a:ln>
        </p:spPr>
        <p:txBody>
          <a:bodyPr>
            <a:spAutoFit/>
          </a:bodyPr>
          <a:lstStyle/>
          <a:p>
            <a:r>
              <a:rPr lang="en-US" sz="2000">
                <a:latin typeface="Calibri" pitchFamily="34" charset="0"/>
              </a:rPr>
              <a:t>1. Draw this pattern in your book and copy the counting pattern.</a:t>
            </a:r>
          </a:p>
          <a:p>
            <a:endParaRPr lang="en-US" sz="2000">
              <a:latin typeface="Calibri" pitchFamily="34" charset="0"/>
            </a:endParaRPr>
          </a:p>
          <a:p>
            <a:r>
              <a:rPr lang="en-US" sz="2000">
                <a:latin typeface="Calibri" pitchFamily="34" charset="0"/>
              </a:rPr>
              <a:t>2. Continue the pattern to find out what the next 5 numbers in this triangular number pattern are.</a:t>
            </a:r>
          </a:p>
        </p:txBody>
      </p:sp>
      <p:sp>
        <p:nvSpPr>
          <p:cNvPr id="30731" name="Rectangle 6"/>
          <p:cNvSpPr>
            <a:spLocks noChangeArrowheads="1"/>
          </p:cNvSpPr>
          <p:nvPr/>
        </p:nvSpPr>
        <p:spPr bwMode="auto">
          <a:xfrm>
            <a:off x="2555875" y="4797425"/>
            <a:ext cx="4140200" cy="461963"/>
          </a:xfrm>
          <a:prstGeom prst="rect">
            <a:avLst/>
          </a:prstGeom>
          <a:noFill/>
          <a:ln w="9525">
            <a:noFill/>
            <a:miter lim="800000"/>
            <a:headEnd/>
            <a:tailEnd/>
          </a:ln>
        </p:spPr>
        <p:txBody>
          <a:bodyPr wrap="none">
            <a:spAutoFit/>
          </a:bodyPr>
          <a:lstStyle/>
          <a:p>
            <a:r>
              <a:rPr lang="en-GB" sz="2400">
                <a:solidFill>
                  <a:srgbClr val="FF0000"/>
                </a:solidFill>
                <a:latin typeface="Harrington"/>
              </a:rPr>
              <a:t>Heading: Triangular Numbers</a:t>
            </a:r>
            <a:endParaRPr lang="en-GB" sz="2400">
              <a:solidFill>
                <a:srgbClr val="FFC000"/>
              </a:solidFill>
              <a:latin typeface="Harrington"/>
            </a:endParaRPr>
          </a:p>
        </p:txBody>
      </p:sp>
      <p:pic>
        <p:nvPicPr>
          <p:cNvPr id="30732" name="Picture 5"/>
          <p:cNvPicPr>
            <a:picLocks noChangeAspect="1"/>
          </p:cNvPicPr>
          <p:nvPr/>
        </p:nvPicPr>
        <p:blipFill>
          <a:blip r:embed="rId3" cstate="print"/>
          <a:srcRect/>
          <a:stretch>
            <a:fillRect/>
          </a:stretch>
        </p:blipFill>
        <p:spPr bwMode="auto">
          <a:xfrm>
            <a:off x="468313" y="5300663"/>
            <a:ext cx="863600" cy="1144587"/>
          </a:xfrm>
          <a:prstGeom prst="rect">
            <a:avLst/>
          </a:prstGeom>
          <a:noFill/>
          <a:ln w="9525">
            <a:noFill/>
            <a:miter lim="800000"/>
            <a:headEnd/>
            <a:tailEnd/>
          </a:ln>
        </p:spPr>
      </p:pic>
      <p:sp>
        <p:nvSpPr>
          <p:cNvPr id="17" name="Rectangle 16"/>
          <p:cNvSpPr/>
          <p:nvPr/>
        </p:nvSpPr>
        <p:spPr>
          <a:xfrm>
            <a:off x="407850" y="201414"/>
            <a:ext cx="8484630"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latin typeface="+mn-lt"/>
                <a:cs typeface="+mn-cs"/>
              </a:rPr>
              <a:t>Triangular Numbers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6"/>
          <p:cNvSpPr>
            <a:spLocks noChangeArrowheads="1"/>
          </p:cNvSpPr>
          <p:nvPr/>
        </p:nvSpPr>
        <p:spPr bwMode="auto">
          <a:xfrm>
            <a:off x="1187450" y="908050"/>
            <a:ext cx="6480175" cy="1169988"/>
          </a:xfrm>
          <a:prstGeom prst="rect">
            <a:avLst/>
          </a:prstGeom>
          <a:noFill/>
          <a:ln w="9525">
            <a:noFill/>
            <a:miter lim="800000"/>
            <a:headEnd/>
            <a:tailEnd/>
          </a:ln>
        </p:spPr>
        <p:txBody>
          <a:bodyPr>
            <a:spAutoFit/>
          </a:bodyPr>
          <a:lstStyle/>
          <a:p>
            <a:pPr algn="ctr"/>
            <a:r>
              <a:rPr lang="en-US" sz="3000">
                <a:latin typeface="Calibri" pitchFamily="34" charset="0"/>
              </a:rPr>
              <a:t>Triangular Numbers:</a:t>
            </a:r>
          </a:p>
          <a:p>
            <a:pPr algn="ctr"/>
            <a:endParaRPr lang="en-US" sz="1000">
              <a:latin typeface="Calibri" pitchFamily="34" charset="0"/>
            </a:endParaRPr>
          </a:p>
          <a:p>
            <a:r>
              <a:rPr lang="en-US" sz="3000">
                <a:latin typeface="Calibri" pitchFamily="34" charset="0"/>
              </a:rPr>
              <a:t>1, 3, 6, 10, 15, 21, …., …..</a:t>
            </a:r>
          </a:p>
        </p:txBody>
      </p:sp>
      <p:sp>
        <p:nvSpPr>
          <p:cNvPr id="14" name="Rectangle 13"/>
          <p:cNvSpPr/>
          <p:nvPr/>
        </p:nvSpPr>
        <p:spPr>
          <a:xfrm>
            <a:off x="468313" y="4076700"/>
            <a:ext cx="8207375" cy="194468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31747" name="Rectangle 14"/>
          <p:cNvSpPr>
            <a:spLocks noChangeArrowheads="1"/>
          </p:cNvSpPr>
          <p:nvPr/>
        </p:nvSpPr>
        <p:spPr bwMode="auto">
          <a:xfrm>
            <a:off x="1547813" y="4645025"/>
            <a:ext cx="6840537" cy="1016000"/>
          </a:xfrm>
          <a:prstGeom prst="rect">
            <a:avLst/>
          </a:prstGeom>
          <a:noFill/>
          <a:ln w="9525">
            <a:noFill/>
            <a:miter lim="800000"/>
            <a:headEnd/>
            <a:tailEnd/>
          </a:ln>
        </p:spPr>
        <p:txBody>
          <a:bodyPr>
            <a:spAutoFit/>
          </a:bodyPr>
          <a:lstStyle/>
          <a:p>
            <a:r>
              <a:rPr lang="en-US" sz="2000">
                <a:latin typeface="Calibri" pitchFamily="34" charset="0"/>
              </a:rPr>
              <a:t>Could you figure out what the rule is if you were asked to find the next 10 numbers but you had to do it without drawing or counting on in your head? Good luck!</a:t>
            </a:r>
          </a:p>
        </p:txBody>
      </p:sp>
      <p:sp>
        <p:nvSpPr>
          <p:cNvPr id="31748" name="Rectangle 6"/>
          <p:cNvSpPr>
            <a:spLocks noChangeArrowheads="1"/>
          </p:cNvSpPr>
          <p:nvPr/>
        </p:nvSpPr>
        <p:spPr bwMode="auto">
          <a:xfrm>
            <a:off x="2700338" y="4149725"/>
            <a:ext cx="4686300" cy="460375"/>
          </a:xfrm>
          <a:prstGeom prst="rect">
            <a:avLst/>
          </a:prstGeom>
          <a:noFill/>
          <a:ln w="9525">
            <a:noFill/>
            <a:miter lim="800000"/>
            <a:headEnd/>
            <a:tailEnd/>
          </a:ln>
        </p:spPr>
        <p:txBody>
          <a:bodyPr wrap="none">
            <a:spAutoFit/>
          </a:bodyPr>
          <a:lstStyle/>
          <a:p>
            <a:r>
              <a:rPr lang="en-GB" sz="2400">
                <a:solidFill>
                  <a:srgbClr val="FF0000"/>
                </a:solidFill>
                <a:latin typeface="Harrington"/>
              </a:rPr>
              <a:t>Heading: Triangular Number Rule</a:t>
            </a:r>
            <a:endParaRPr lang="en-GB" sz="2400">
              <a:solidFill>
                <a:srgbClr val="FFC000"/>
              </a:solidFill>
              <a:latin typeface="Harrington"/>
            </a:endParaRPr>
          </a:p>
        </p:txBody>
      </p:sp>
      <p:pic>
        <p:nvPicPr>
          <p:cNvPr id="31749" name="Picture 5"/>
          <p:cNvPicPr>
            <a:picLocks noChangeAspect="1"/>
          </p:cNvPicPr>
          <p:nvPr/>
        </p:nvPicPr>
        <p:blipFill>
          <a:blip r:embed="rId2" cstate="print"/>
          <a:srcRect/>
          <a:stretch>
            <a:fillRect/>
          </a:stretch>
        </p:blipFill>
        <p:spPr bwMode="auto">
          <a:xfrm>
            <a:off x="611188" y="4652963"/>
            <a:ext cx="865187" cy="1144587"/>
          </a:xfrm>
          <a:prstGeom prst="rect">
            <a:avLst/>
          </a:prstGeom>
          <a:noFill/>
          <a:ln w="9525">
            <a:noFill/>
            <a:miter lim="800000"/>
            <a:headEnd/>
            <a:tailEnd/>
          </a:ln>
        </p:spPr>
      </p:pic>
      <p:sp>
        <p:nvSpPr>
          <p:cNvPr id="8" name="Rectangle 7"/>
          <p:cNvSpPr/>
          <p:nvPr/>
        </p:nvSpPr>
        <p:spPr>
          <a:xfrm>
            <a:off x="407850" y="201414"/>
            <a:ext cx="8484630"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latin typeface="+mn-lt"/>
                <a:cs typeface="+mn-cs"/>
              </a:rPr>
              <a:t>Triangular Numbers</a:t>
            </a:r>
          </a:p>
        </p:txBody>
      </p:sp>
      <p:pic>
        <p:nvPicPr>
          <p:cNvPr id="31751" name="Picture 67"/>
          <p:cNvPicPr>
            <a:picLocks noChangeAspect="1" noChangeArrowheads="1"/>
          </p:cNvPicPr>
          <p:nvPr/>
        </p:nvPicPr>
        <p:blipFill>
          <a:blip r:embed="rId3" cstate="print"/>
          <a:srcRect l="22411" t="36421" r="21693" b="45860"/>
          <a:stretch>
            <a:fillRect/>
          </a:stretch>
        </p:blipFill>
        <p:spPr bwMode="auto">
          <a:xfrm>
            <a:off x="0" y="2205038"/>
            <a:ext cx="9144000" cy="165576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6"/>
          <p:cNvSpPr>
            <a:spLocks noChangeArrowheads="1"/>
          </p:cNvSpPr>
          <p:nvPr/>
        </p:nvSpPr>
        <p:spPr bwMode="auto">
          <a:xfrm>
            <a:off x="1187450" y="908050"/>
            <a:ext cx="6480175" cy="1169988"/>
          </a:xfrm>
          <a:prstGeom prst="rect">
            <a:avLst/>
          </a:prstGeom>
          <a:noFill/>
          <a:ln w="9525">
            <a:noFill/>
            <a:miter lim="800000"/>
            <a:headEnd/>
            <a:tailEnd/>
          </a:ln>
        </p:spPr>
        <p:txBody>
          <a:bodyPr>
            <a:spAutoFit/>
          </a:bodyPr>
          <a:lstStyle/>
          <a:p>
            <a:pPr algn="ctr"/>
            <a:r>
              <a:rPr lang="en-US" sz="3000">
                <a:latin typeface="Calibri" pitchFamily="34" charset="0"/>
              </a:rPr>
              <a:t>Triangular Numbers:</a:t>
            </a:r>
          </a:p>
          <a:p>
            <a:pPr algn="ctr"/>
            <a:endParaRPr lang="en-US" sz="1000">
              <a:latin typeface="Calibri" pitchFamily="34" charset="0"/>
            </a:endParaRPr>
          </a:p>
          <a:p>
            <a:r>
              <a:rPr lang="en-US" sz="3000">
                <a:latin typeface="Calibri" pitchFamily="34" charset="0"/>
              </a:rPr>
              <a:t>1, 3, 6, 10, 15, 21, …., …..</a:t>
            </a:r>
          </a:p>
        </p:txBody>
      </p:sp>
      <p:sp>
        <p:nvSpPr>
          <p:cNvPr id="14" name="Rectangle 13"/>
          <p:cNvSpPr/>
          <p:nvPr/>
        </p:nvSpPr>
        <p:spPr>
          <a:xfrm>
            <a:off x="468313" y="2276475"/>
            <a:ext cx="8207375" cy="223202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32771" name="Rectangle 6"/>
          <p:cNvSpPr>
            <a:spLocks noChangeArrowheads="1"/>
          </p:cNvSpPr>
          <p:nvPr/>
        </p:nvSpPr>
        <p:spPr bwMode="auto">
          <a:xfrm>
            <a:off x="2700338" y="2420938"/>
            <a:ext cx="3417887" cy="461962"/>
          </a:xfrm>
          <a:prstGeom prst="rect">
            <a:avLst/>
          </a:prstGeom>
          <a:noFill/>
          <a:ln w="9525">
            <a:noFill/>
            <a:miter lim="800000"/>
            <a:headEnd/>
            <a:tailEnd/>
          </a:ln>
        </p:spPr>
        <p:txBody>
          <a:bodyPr wrap="none">
            <a:spAutoFit/>
          </a:bodyPr>
          <a:lstStyle/>
          <a:p>
            <a:r>
              <a:rPr lang="en-GB" sz="2400" b="1" u="sng">
                <a:solidFill>
                  <a:srgbClr val="00B050"/>
                </a:solidFill>
                <a:latin typeface="Harrington"/>
              </a:rPr>
              <a:t>Triangular Number Rule</a:t>
            </a:r>
          </a:p>
        </p:txBody>
      </p:sp>
      <p:pic>
        <p:nvPicPr>
          <p:cNvPr id="32772" name="Picture 2"/>
          <p:cNvPicPr>
            <a:picLocks noChangeAspect="1" noChangeArrowheads="1"/>
          </p:cNvPicPr>
          <p:nvPr/>
        </p:nvPicPr>
        <p:blipFill>
          <a:blip r:embed="rId2" cstate="print"/>
          <a:srcRect/>
          <a:stretch>
            <a:fillRect/>
          </a:stretch>
        </p:blipFill>
        <p:spPr bwMode="auto">
          <a:xfrm>
            <a:off x="560388" y="3357563"/>
            <a:ext cx="2514600" cy="914400"/>
          </a:xfrm>
          <a:prstGeom prst="rect">
            <a:avLst/>
          </a:prstGeom>
          <a:noFill/>
          <a:ln w="9525">
            <a:noFill/>
            <a:miter lim="800000"/>
            <a:headEnd/>
            <a:tailEnd/>
          </a:ln>
        </p:spPr>
      </p:pic>
      <p:pic>
        <p:nvPicPr>
          <p:cNvPr id="32773" name="Picture 3"/>
          <p:cNvPicPr>
            <a:picLocks noChangeAspect="1" noChangeArrowheads="1"/>
          </p:cNvPicPr>
          <p:nvPr/>
        </p:nvPicPr>
        <p:blipFill>
          <a:blip r:embed="rId3" cstate="print"/>
          <a:srcRect/>
          <a:stretch>
            <a:fillRect/>
          </a:stretch>
        </p:blipFill>
        <p:spPr bwMode="auto">
          <a:xfrm>
            <a:off x="3152775" y="3141663"/>
            <a:ext cx="2571750" cy="1200150"/>
          </a:xfrm>
          <a:prstGeom prst="rect">
            <a:avLst/>
          </a:prstGeom>
          <a:noFill/>
          <a:ln w="9525">
            <a:noFill/>
            <a:miter lim="800000"/>
            <a:headEnd/>
            <a:tailEnd/>
          </a:ln>
        </p:spPr>
      </p:pic>
      <p:pic>
        <p:nvPicPr>
          <p:cNvPr id="32774" name="Picture 4"/>
          <p:cNvPicPr>
            <a:picLocks noChangeAspect="1" noChangeArrowheads="1"/>
          </p:cNvPicPr>
          <p:nvPr/>
        </p:nvPicPr>
        <p:blipFill>
          <a:blip r:embed="rId4" cstate="print"/>
          <a:srcRect/>
          <a:stretch>
            <a:fillRect/>
          </a:stretch>
        </p:blipFill>
        <p:spPr bwMode="auto">
          <a:xfrm>
            <a:off x="5651500" y="3284538"/>
            <a:ext cx="2970213" cy="1081087"/>
          </a:xfrm>
          <a:prstGeom prst="rect">
            <a:avLst/>
          </a:prstGeom>
          <a:noFill/>
          <a:ln w="9525">
            <a:noFill/>
            <a:miter lim="800000"/>
            <a:headEnd/>
            <a:tailEnd/>
          </a:ln>
        </p:spPr>
      </p:pic>
      <p:sp>
        <p:nvSpPr>
          <p:cNvPr id="9" name="Rectangle 8"/>
          <p:cNvSpPr/>
          <p:nvPr/>
        </p:nvSpPr>
        <p:spPr>
          <a:xfrm>
            <a:off x="407850" y="201414"/>
            <a:ext cx="8484630"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latin typeface="+mn-lt"/>
                <a:cs typeface="+mn-cs"/>
              </a:rPr>
              <a:t>Triangular Numbers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2" cstate="print"/>
          <a:srcRect/>
          <a:stretch>
            <a:fillRect/>
          </a:stretch>
        </p:blipFill>
        <p:spPr bwMode="auto">
          <a:xfrm>
            <a:off x="468313" y="1268413"/>
            <a:ext cx="8193087" cy="3960812"/>
          </a:xfrm>
          <a:prstGeom prst="rect">
            <a:avLst/>
          </a:prstGeom>
          <a:noFill/>
          <a:ln w="9525">
            <a:noFill/>
            <a:miter lim="800000"/>
            <a:headEnd/>
            <a:tailEnd/>
          </a:ln>
        </p:spPr>
      </p:pic>
      <p:sp>
        <p:nvSpPr>
          <p:cNvPr id="3" name="Rectangle 2"/>
          <p:cNvSpPr/>
          <p:nvPr/>
        </p:nvSpPr>
        <p:spPr>
          <a:xfrm>
            <a:off x="2479905" y="188640"/>
            <a:ext cx="3172215" cy="923330"/>
          </a:xfrm>
          <a:prstGeom prst="rect">
            <a:avLst/>
          </a:prstGeom>
          <a:noFill/>
        </p:spPr>
        <p:txBody>
          <a:bodyPr wrap="none">
            <a:spAutoFit/>
          </a:bodyPr>
          <a:lstStyle/>
          <a:p>
            <a:pPr algn="ctr" fontAlgn="auto">
              <a:spcBef>
                <a:spcPts val="0"/>
              </a:spcBef>
              <a:spcAft>
                <a:spcPts val="0"/>
              </a:spcAft>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Extension: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79905" y="188640"/>
            <a:ext cx="3172215" cy="923330"/>
          </a:xfrm>
          <a:prstGeom prst="rect">
            <a:avLst/>
          </a:prstGeom>
          <a:noFill/>
        </p:spPr>
        <p:txBody>
          <a:bodyPr wrap="none">
            <a:spAutoFit/>
          </a:bodyPr>
          <a:lstStyle/>
          <a:p>
            <a:pPr algn="ctr" fontAlgn="auto">
              <a:spcBef>
                <a:spcPts val="0"/>
              </a:spcBef>
              <a:spcAft>
                <a:spcPts val="0"/>
              </a:spcAft>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Extension:</a:t>
            </a:r>
          </a:p>
        </p:txBody>
      </p:sp>
      <p:pic>
        <p:nvPicPr>
          <p:cNvPr id="34818" name="Picture 2"/>
          <p:cNvPicPr>
            <a:picLocks noChangeAspect="1" noChangeArrowheads="1"/>
          </p:cNvPicPr>
          <p:nvPr/>
        </p:nvPicPr>
        <p:blipFill>
          <a:blip r:embed="rId2" cstate="print"/>
          <a:srcRect/>
          <a:stretch>
            <a:fillRect/>
          </a:stretch>
        </p:blipFill>
        <p:spPr bwMode="auto">
          <a:xfrm>
            <a:off x="827088" y="1125538"/>
            <a:ext cx="7200900" cy="552132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79905" y="188640"/>
            <a:ext cx="3172215" cy="923330"/>
          </a:xfrm>
          <a:prstGeom prst="rect">
            <a:avLst/>
          </a:prstGeom>
          <a:noFill/>
        </p:spPr>
        <p:txBody>
          <a:bodyPr wrap="none">
            <a:spAutoFit/>
          </a:bodyPr>
          <a:lstStyle/>
          <a:p>
            <a:pPr algn="ctr" fontAlgn="auto">
              <a:spcBef>
                <a:spcPts val="0"/>
              </a:spcBef>
              <a:spcAft>
                <a:spcPts val="0"/>
              </a:spcAft>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Extension:</a:t>
            </a:r>
          </a:p>
        </p:txBody>
      </p:sp>
      <p:pic>
        <p:nvPicPr>
          <p:cNvPr id="35842" name="Picture 2"/>
          <p:cNvPicPr>
            <a:picLocks noChangeAspect="1" noChangeArrowheads="1"/>
          </p:cNvPicPr>
          <p:nvPr/>
        </p:nvPicPr>
        <p:blipFill>
          <a:blip r:embed="rId2" cstate="print"/>
          <a:srcRect/>
          <a:stretch>
            <a:fillRect/>
          </a:stretch>
        </p:blipFill>
        <p:spPr bwMode="auto">
          <a:xfrm>
            <a:off x="179388" y="1412875"/>
            <a:ext cx="8786812" cy="316865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2" cstate="print"/>
          <a:srcRect/>
          <a:stretch>
            <a:fillRect/>
          </a:stretch>
        </p:blipFill>
        <p:spPr bwMode="auto">
          <a:xfrm>
            <a:off x="1116013" y="2295525"/>
            <a:ext cx="6251575" cy="2212975"/>
          </a:xfrm>
          <a:prstGeom prst="rect">
            <a:avLst/>
          </a:prstGeom>
          <a:noFill/>
          <a:ln w="9525">
            <a:noFill/>
            <a:miter lim="800000"/>
            <a:headEnd/>
            <a:tailEnd/>
          </a:ln>
        </p:spPr>
      </p:pic>
      <p:sp>
        <p:nvSpPr>
          <p:cNvPr id="36866" name="TextBox 2"/>
          <p:cNvSpPr txBox="1">
            <a:spLocks noChangeArrowheads="1"/>
          </p:cNvSpPr>
          <p:nvPr/>
        </p:nvSpPr>
        <p:spPr bwMode="auto">
          <a:xfrm>
            <a:off x="684213" y="692150"/>
            <a:ext cx="7883525" cy="1477963"/>
          </a:xfrm>
          <a:prstGeom prst="rect">
            <a:avLst/>
          </a:prstGeom>
          <a:noFill/>
          <a:ln w="9525">
            <a:noFill/>
            <a:miter lim="800000"/>
            <a:headEnd/>
            <a:tailEnd/>
          </a:ln>
        </p:spPr>
        <p:txBody>
          <a:bodyPr>
            <a:spAutoFit/>
          </a:bodyPr>
          <a:lstStyle/>
          <a:p>
            <a:pPr algn="ctr"/>
            <a:r>
              <a:rPr lang="en-US" sz="3000">
                <a:solidFill>
                  <a:srgbClr val="00B050"/>
                </a:solidFill>
                <a:latin typeface="Calibri" pitchFamily="34" charset="0"/>
              </a:rPr>
              <a:t>Before we look at the next types of numbers it’s important to remind or teach you the following mathematical vocabulary!</a:t>
            </a:r>
          </a:p>
        </p:txBody>
      </p:sp>
      <p:sp>
        <p:nvSpPr>
          <p:cNvPr id="36867" name="TextBox 3"/>
          <p:cNvSpPr txBox="1">
            <a:spLocks noChangeArrowheads="1"/>
          </p:cNvSpPr>
          <p:nvPr/>
        </p:nvSpPr>
        <p:spPr bwMode="auto">
          <a:xfrm>
            <a:off x="1763713" y="4941888"/>
            <a:ext cx="6480175" cy="1014412"/>
          </a:xfrm>
          <a:prstGeom prst="rect">
            <a:avLst/>
          </a:prstGeom>
          <a:noFill/>
          <a:ln w="9525">
            <a:noFill/>
            <a:miter lim="800000"/>
            <a:headEnd/>
            <a:tailEnd/>
          </a:ln>
        </p:spPr>
        <p:txBody>
          <a:bodyPr>
            <a:spAutoFit/>
          </a:bodyPr>
          <a:lstStyle/>
          <a:p>
            <a:pPr algn="ctr"/>
            <a:r>
              <a:rPr lang="en-US" sz="3000">
                <a:latin typeface="Calibri" pitchFamily="34" charset="0"/>
              </a:rPr>
              <a:t>Can you give us an example of 2 factors and their product?</a:t>
            </a:r>
          </a:p>
        </p:txBody>
      </p:sp>
      <p:pic>
        <p:nvPicPr>
          <p:cNvPr id="36868" name="Picture 4"/>
          <p:cNvPicPr>
            <a:picLocks noChangeAspect="1"/>
          </p:cNvPicPr>
          <p:nvPr/>
        </p:nvPicPr>
        <p:blipFill>
          <a:blip r:embed="rId3" cstate="print"/>
          <a:srcRect/>
          <a:stretch>
            <a:fillRect/>
          </a:stretch>
        </p:blipFill>
        <p:spPr bwMode="auto">
          <a:xfrm>
            <a:off x="541338" y="4924425"/>
            <a:ext cx="1008062" cy="1476375"/>
          </a:xfrm>
          <a:prstGeom prst="rect">
            <a:avLst/>
          </a:prstGeom>
          <a:noFill/>
          <a:ln w="9525">
            <a:noFill/>
            <a:miter lim="800000"/>
            <a:headEnd/>
            <a:tailEnd/>
          </a:ln>
        </p:spPr>
      </p:pic>
      <p:sp>
        <p:nvSpPr>
          <p:cNvPr id="6" name="Rectangle 5"/>
          <p:cNvSpPr/>
          <p:nvPr/>
        </p:nvSpPr>
        <p:spPr>
          <a:xfrm>
            <a:off x="323850" y="4721225"/>
            <a:ext cx="8208963" cy="187642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4"/>
          <p:cNvSpPr txBox="1">
            <a:spLocks noChangeArrowheads="1"/>
          </p:cNvSpPr>
          <p:nvPr/>
        </p:nvSpPr>
        <p:spPr bwMode="auto">
          <a:xfrm>
            <a:off x="611188" y="2133600"/>
            <a:ext cx="8208962" cy="1006475"/>
          </a:xfrm>
          <a:prstGeom prst="rect">
            <a:avLst/>
          </a:prstGeom>
          <a:noFill/>
          <a:ln w="9525">
            <a:noFill/>
            <a:miter lim="800000"/>
            <a:headEnd/>
            <a:tailEnd/>
          </a:ln>
        </p:spPr>
        <p:txBody>
          <a:bodyPr>
            <a:spAutoFit/>
          </a:bodyPr>
          <a:lstStyle/>
          <a:p>
            <a:pPr algn="ctr"/>
            <a:r>
              <a:rPr lang="en-US" sz="3000">
                <a:latin typeface="Calibri" pitchFamily="34" charset="0"/>
              </a:rPr>
              <a:t>What makes an number “even”?</a:t>
            </a:r>
          </a:p>
          <a:p>
            <a:pPr algn="ctr"/>
            <a:endParaRPr lang="en-US" sz="3000">
              <a:latin typeface="Calibri" pitchFamily="34" charset="0"/>
            </a:endParaRPr>
          </a:p>
        </p:txBody>
      </p:sp>
      <p:sp>
        <p:nvSpPr>
          <p:cNvPr id="6" name="TextBox 5"/>
          <p:cNvSpPr txBox="1">
            <a:spLocks noChangeArrowheads="1"/>
          </p:cNvSpPr>
          <p:nvPr/>
        </p:nvSpPr>
        <p:spPr bwMode="auto">
          <a:xfrm>
            <a:off x="322263" y="188913"/>
            <a:ext cx="8713787" cy="1006475"/>
          </a:xfrm>
          <a:prstGeom prst="rect">
            <a:avLst/>
          </a:prstGeom>
          <a:noFill/>
          <a:ln w="9525">
            <a:noFill/>
            <a:miter lim="800000"/>
            <a:headEnd/>
            <a:tailEnd/>
          </a:ln>
        </p:spPr>
        <p:txBody>
          <a:bodyPr>
            <a:spAutoFit/>
          </a:bodyPr>
          <a:lstStyle/>
          <a:p>
            <a:pPr algn="ctr"/>
            <a:r>
              <a:rPr lang="en-US" sz="3000" i="1">
                <a:solidFill>
                  <a:srgbClr val="E46C0A"/>
                </a:solidFill>
                <a:latin typeface="Calibri" pitchFamily="34" charset="0"/>
              </a:rPr>
              <a:t>Some of these numbers have special properties and these properties can be used to solve problems.</a:t>
            </a:r>
          </a:p>
        </p:txBody>
      </p:sp>
      <p:pic>
        <p:nvPicPr>
          <p:cNvPr id="16387" name="Picture 8"/>
          <p:cNvPicPr>
            <a:picLocks noChangeAspect="1"/>
          </p:cNvPicPr>
          <p:nvPr/>
        </p:nvPicPr>
        <p:blipFill>
          <a:blip r:embed="rId2" cstate="print"/>
          <a:srcRect/>
          <a:stretch>
            <a:fillRect/>
          </a:stretch>
        </p:blipFill>
        <p:spPr bwMode="auto">
          <a:xfrm>
            <a:off x="611188" y="1778000"/>
            <a:ext cx="1008062" cy="1476375"/>
          </a:xfrm>
          <a:prstGeom prst="rect">
            <a:avLst/>
          </a:prstGeom>
          <a:noFill/>
          <a:ln w="9525">
            <a:noFill/>
            <a:miter lim="800000"/>
            <a:headEnd/>
            <a:tailEnd/>
          </a:ln>
        </p:spPr>
      </p:pic>
      <p:sp>
        <p:nvSpPr>
          <p:cNvPr id="10" name="Rectangle 9"/>
          <p:cNvSpPr/>
          <p:nvPr/>
        </p:nvSpPr>
        <p:spPr>
          <a:xfrm>
            <a:off x="395288" y="1557338"/>
            <a:ext cx="8208962" cy="187642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2" cstate="print"/>
          <a:srcRect/>
          <a:stretch>
            <a:fillRect/>
          </a:stretch>
        </p:blipFill>
        <p:spPr bwMode="auto">
          <a:xfrm>
            <a:off x="1116013" y="333375"/>
            <a:ext cx="6251575" cy="2212975"/>
          </a:xfrm>
          <a:prstGeom prst="rect">
            <a:avLst/>
          </a:prstGeom>
          <a:noFill/>
          <a:ln w="9525">
            <a:noFill/>
            <a:miter lim="800000"/>
            <a:headEnd/>
            <a:tailEnd/>
          </a:ln>
        </p:spPr>
      </p:pic>
      <p:sp>
        <p:nvSpPr>
          <p:cNvPr id="7" name="Rectangle 6"/>
          <p:cNvSpPr/>
          <p:nvPr/>
        </p:nvSpPr>
        <p:spPr>
          <a:xfrm>
            <a:off x="539750" y="2619375"/>
            <a:ext cx="8208963" cy="4049713"/>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37891" name="Rectangle 7"/>
          <p:cNvSpPr>
            <a:spLocks noChangeArrowheads="1"/>
          </p:cNvSpPr>
          <p:nvPr/>
        </p:nvSpPr>
        <p:spPr bwMode="auto">
          <a:xfrm>
            <a:off x="1439863" y="3244850"/>
            <a:ext cx="7596187" cy="400050"/>
          </a:xfrm>
          <a:prstGeom prst="rect">
            <a:avLst/>
          </a:prstGeom>
          <a:noFill/>
          <a:ln w="9525">
            <a:noFill/>
            <a:miter lim="800000"/>
            <a:headEnd/>
            <a:tailEnd/>
          </a:ln>
        </p:spPr>
        <p:txBody>
          <a:bodyPr>
            <a:spAutoFit/>
          </a:bodyPr>
          <a:lstStyle/>
          <a:p>
            <a:r>
              <a:rPr lang="en-US" sz="2000">
                <a:latin typeface="Calibri" pitchFamily="34" charset="0"/>
              </a:rPr>
              <a:t>Create at least ten multiplication equations using the following table:</a:t>
            </a:r>
          </a:p>
        </p:txBody>
      </p:sp>
      <p:sp>
        <p:nvSpPr>
          <p:cNvPr id="37892" name="Rectangle 6"/>
          <p:cNvSpPr>
            <a:spLocks noChangeArrowheads="1"/>
          </p:cNvSpPr>
          <p:nvPr/>
        </p:nvSpPr>
        <p:spPr bwMode="auto">
          <a:xfrm>
            <a:off x="2771775" y="2690813"/>
            <a:ext cx="4389438" cy="461962"/>
          </a:xfrm>
          <a:prstGeom prst="rect">
            <a:avLst/>
          </a:prstGeom>
          <a:noFill/>
          <a:ln w="9525">
            <a:noFill/>
            <a:miter lim="800000"/>
            <a:headEnd/>
            <a:tailEnd/>
          </a:ln>
        </p:spPr>
        <p:txBody>
          <a:bodyPr wrap="none">
            <a:spAutoFit/>
          </a:bodyPr>
          <a:lstStyle/>
          <a:p>
            <a:r>
              <a:rPr lang="en-GB" sz="2400">
                <a:solidFill>
                  <a:srgbClr val="FF0000"/>
                </a:solidFill>
                <a:latin typeface="Harrington"/>
              </a:rPr>
              <a:t>Heading: Factors and Products</a:t>
            </a:r>
            <a:endParaRPr lang="en-GB" sz="2400">
              <a:solidFill>
                <a:srgbClr val="FFC000"/>
              </a:solidFill>
              <a:latin typeface="Harrington"/>
            </a:endParaRPr>
          </a:p>
        </p:txBody>
      </p:sp>
      <p:pic>
        <p:nvPicPr>
          <p:cNvPr id="37893" name="Picture 5"/>
          <p:cNvPicPr>
            <a:picLocks noChangeAspect="1"/>
          </p:cNvPicPr>
          <p:nvPr/>
        </p:nvPicPr>
        <p:blipFill>
          <a:blip r:embed="rId3" cstate="print"/>
          <a:srcRect/>
          <a:stretch>
            <a:fillRect/>
          </a:stretch>
        </p:blipFill>
        <p:spPr bwMode="auto">
          <a:xfrm>
            <a:off x="611188" y="3213100"/>
            <a:ext cx="865187" cy="1144588"/>
          </a:xfrm>
          <a:prstGeom prst="rect">
            <a:avLst/>
          </a:prstGeom>
          <a:noFill/>
          <a:ln w="9525">
            <a:noFill/>
            <a:miter lim="800000"/>
            <a:headEnd/>
            <a:tailEnd/>
          </a:ln>
        </p:spPr>
      </p:pic>
      <p:graphicFrame>
        <p:nvGraphicFramePr>
          <p:cNvPr id="11" name="Table 10"/>
          <p:cNvGraphicFramePr>
            <a:graphicFrameLocks noGrp="1"/>
          </p:cNvGraphicFramePr>
          <p:nvPr/>
        </p:nvGraphicFramePr>
        <p:xfrm>
          <a:off x="2555875" y="3860800"/>
          <a:ext cx="4536504" cy="2555488"/>
        </p:xfrm>
        <a:graphic>
          <a:graphicData uri="http://schemas.openxmlformats.org/drawingml/2006/table">
            <a:tbl>
              <a:tblPr firstRow="1" bandRow="1">
                <a:tableStyleId>{5C22544A-7EE6-4342-B048-85BDC9FD1C3A}</a:tableStyleId>
              </a:tblPr>
              <a:tblGrid>
                <a:gridCol w="1512168"/>
                <a:gridCol w="1512168"/>
                <a:gridCol w="1512168"/>
              </a:tblGrid>
              <a:tr h="478852">
                <a:tc>
                  <a:txBody>
                    <a:bodyPr/>
                    <a:lstStyle/>
                    <a:p>
                      <a:pPr algn="ctr"/>
                      <a:r>
                        <a:rPr lang="en-US" dirty="0" smtClean="0"/>
                        <a:t>Factor</a:t>
                      </a:r>
                      <a:r>
                        <a:rPr lang="en-US" baseline="0" dirty="0" smtClean="0"/>
                        <a:t> 1</a:t>
                      </a:r>
                    </a:p>
                    <a:p>
                      <a:pPr algn="ctr"/>
                      <a:r>
                        <a:rPr lang="en-US" baseline="0" dirty="0" smtClean="0"/>
                        <a:t>(Multiplier 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Factor 2</a:t>
                      </a:r>
                    </a:p>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(Multiplier 2)</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Product (Answer)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8852">
                <a:tc>
                  <a:txBody>
                    <a:bodyPr/>
                    <a:lstStyle/>
                    <a:p>
                      <a:pPr algn="ctr"/>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8852">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8852">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8852">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3688" y="201414"/>
            <a:ext cx="5361083"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a:t>
            </a:r>
          </a:p>
        </p:txBody>
      </p:sp>
      <p:pic>
        <p:nvPicPr>
          <p:cNvPr id="38914" name="Picture 8"/>
          <p:cNvPicPr>
            <a:picLocks noChangeAspect="1"/>
          </p:cNvPicPr>
          <p:nvPr/>
        </p:nvPicPr>
        <p:blipFill>
          <a:blip r:embed="rId2" cstate="print"/>
          <a:srcRect/>
          <a:stretch>
            <a:fillRect/>
          </a:stretch>
        </p:blipFill>
        <p:spPr bwMode="auto">
          <a:xfrm>
            <a:off x="541338" y="4924425"/>
            <a:ext cx="1008062" cy="1476375"/>
          </a:xfrm>
          <a:prstGeom prst="rect">
            <a:avLst/>
          </a:prstGeom>
          <a:noFill/>
          <a:ln w="9525">
            <a:noFill/>
            <a:miter lim="800000"/>
            <a:headEnd/>
            <a:tailEnd/>
          </a:ln>
        </p:spPr>
      </p:pic>
      <p:sp>
        <p:nvSpPr>
          <p:cNvPr id="10" name="Rectangle 9"/>
          <p:cNvSpPr/>
          <p:nvPr/>
        </p:nvSpPr>
        <p:spPr>
          <a:xfrm>
            <a:off x="323850" y="4721225"/>
            <a:ext cx="8208963" cy="187642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38916" name="Rectangle 10"/>
          <p:cNvSpPr>
            <a:spLocks noChangeArrowheads="1"/>
          </p:cNvSpPr>
          <p:nvPr/>
        </p:nvSpPr>
        <p:spPr bwMode="auto">
          <a:xfrm>
            <a:off x="1692275" y="4937125"/>
            <a:ext cx="6480175" cy="554038"/>
          </a:xfrm>
          <a:prstGeom prst="rect">
            <a:avLst/>
          </a:prstGeom>
          <a:noFill/>
          <a:ln w="9525">
            <a:noFill/>
            <a:miter lim="800000"/>
            <a:headEnd/>
            <a:tailEnd/>
          </a:ln>
        </p:spPr>
        <p:txBody>
          <a:bodyPr>
            <a:spAutoFit/>
          </a:bodyPr>
          <a:lstStyle/>
          <a:p>
            <a:pPr algn="ctr"/>
            <a:r>
              <a:rPr lang="en-US" sz="3000">
                <a:latin typeface="Calibri" pitchFamily="34" charset="0"/>
              </a:rPr>
              <a:t>What type of numbers do you see?</a:t>
            </a:r>
          </a:p>
        </p:txBody>
      </p:sp>
      <p:pic>
        <p:nvPicPr>
          <p:cNvPr id="38917" name="Picture 2"/>
          <p:cNvPicPr>
            <a:picLocks noChangeAspect="1" noChangeArrowheads="1"/>
          </p:cNvPicPr>
          <p:nvPr/>
        </p:nvPicPr>
        <p:blipFill>
          <a:blip r:embed="rId3" cstate="print"/>
          <a:srcRect/>
          <a:stretch>
            <a:fillRect/>
          </a:stretch>
        </p:blipFill>
        <p:spPr bwMode="auto">
          <a:xfrm>
            <a:off x="2411413" y="1052513"/>
            <a:ext cx="3455987" cy="3487737"/>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356" y="20083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sp>
        <p:nvSpPr>
          <p:cNvPr id="39938" name="Rectangle 6"/>
          <p:cNvSpPr>
            <a:spLocks noChangeArrowheads="1"/>
          </p:cNvSpPr>
          <p:nvPr/>
        </p:nvSpPr>
        <p:spPr bwMode="auto">
          <a:xfrm>
            <a:off x="1116013" y="5251450"/>
            <a:ext cx="6480175" cy="554038"/>
          </a:xfrm>
          <a:prstGeom prst="rect">
            <a:avLst/>
          </a:prstGeom>
          <a:noFill/>
          <a:ln w="9525">
            <a:noFill/>
            <a:miter lim="800000"/>
            <a:headEnd/>
            <a:tailEnd/>
          </a:ln>
        </p:spPr>
        <p:txBody>
          <a:bodyPr>
            <a:spAutoFit/>
          </a:bodyPr>
          <a:lstStyle/>
          <a:p>
            <a:pPr algn="ctr"/>
            <a:r>
              <a:rPr lang="en-US" sz="3000">
                <a:solidFill>
                  <a:srgbClr val="00B050"/>
                </a:solidFill>
                <a:latin typeface="Calibri" pitchFamily="34" charset="0"/>
              </a:rPr>
              <a:t>Prime Numbers!</a:t>
            </a:r>
          </a:p>
        </p:txBody>
      </p:sp>
      <p:pic>
        <p:nvPicPr>
          <p:cNvPr id="39939" name="Picture 2"/>
          <p:cNvPicPr>
            <a:picLocks noChangeAspect="1" noChangeArrowheads="1"/>
          </p:cNvPicPr>
          <p:nvPr/>
        </p:nvPicPr>
        <p:blipFill>
          <a:blip r:embed="rId2" cstate="print"/>
          <a:srcRect/>
          <a:stretch>
            <a:fillRect/>
          </a:stretch>
        </p:blipFill>
        <p:spPr bwMode="auto">
          <a:xfrm>
            <a:off x="2555875" y="1412875"/>
            <a:ext cx="3455988" cy="3486150"/>
          </a:xfrm>
          <a:prstGeom prst="rect">
            <a:avLst/>
          </a:prstGeom>
          <a:noFill/>
          <a:ln w="9525">
            <a:noFill/>
            <a:miter lim="800000"/>
            <a:headEnd/>
            <a:tailEnd/>
          </a:ln>
        </p:spPr>
      </p:pic>
      <p:pic>
        <p:nvPicPr>
          <p:cNvPr id="39940" name="Picture 2"/>
          <p:cNvPicPr>
            <a:picLocks noChangeAspect="1" noChangeArrowheads="1"/>
          </p:cNvPicPr>
          <p:nvPr/>
        </p:nvPicPr>
        <p:blipFill>
          <a:blip r:embed="rId3" cstate="print"/>
          <a:srcRect/>
          <a:stretch>
            <a:fillRect/>
          </a:stretch>
        </p:blipFill>
        <p:spPr bwMode="auto">
          <a:xfrm>
            <a:off x="6227763" y="1628775"/>
            <a:ext cx="2736850" cy="3005138"/>
          </a:xfrm>
          <a:prstGeom prst="rect">
            <a:avLst/>
          </a:prstGeom>
          <a:noFill/>
          <a:ln w="9525">
            <a:noFill/>
            <a:miter lim="800000"/>
            <a:headEnd/>
            <a:tailEnd/>
          </a:ln>
        </p:spPr>
      </p:pic>
      <p:pic>
        <p:nvPicPr>
          <p:cNvPr id="39941" name="Picture 3"/>
          <p:cNvPicPr>
            <a:picLocks noChangeAspect="1" noChangeArrowheads="1"/>
          </p:cNvPicPr>
          <p:nvPr/>
        </p:nvPicPr>
        <p:blipFill>
          <a:blip r:embed="rId4" cstate="print"/>
          <a:srcRect/>
          <a:stretch>
            <a:fillRect/>
          </a:stretch>
        </p:blipFill>
        <p:spPr bwMode="auto">
          <a:xfrm>
            <a:off x="179388" y="1628775"/>
            <a:ext cx="2235200" cy="3024188"/>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6"/>
          <p:cNvSpPr>
            <a:spLocks noChangeArrowheads="1"/>
          </p:cNvSpPr>
          <p:nvPr/>
        </p:nvSpPr>
        <p:spPr bwMode="auto">
          <a:xfrm>
            <a:off x="1331913" y="1511300"/>
            <a:ext cx="6480175" cy="1016000"/>
          </a:xfrm>
          <a:prstGeom prst="rect">
            <a:avLst/>
          </a:prstGeom>
          <a:noFill/>
          <a:ln w="9525">
            <a:noFill/>
            <a:miter lim="800000"/>
            <a:headEnd/>
            <a:tailEnd/>
          </a:ln>
        </p:spPr>
        <p:txBody>
          <a:bodyPr>
            <a:spAutoFit/>
          </a:bodyPr>
          <a:lstStyle/>
          <a:p>
            <a:pPr algn="ctr"/>
            <a:r>
              <a:rPr lang="en-US" sz="3000">
                <a:latin typeface="Calibri" pitchFamily="34" charset="0"/>
              </a:rPr>
              <a:t>Have you ever heard of the term “prime” numbers?</a:t>
            </a:r>
          </a:p>
        </p:txBody>
      </p:sp>
      <p:pic>
        <p:nvPicPr>
          <p:cNvPr id="40962" name="Picture 13"/>
          <p:cNvPicPr>
            <a:picLocks noChangeAspect="1"/>
          </p:cNvPicPr>
          <p:nvPr/>
        </p:nvPicPr>
        <p:blipFill>
          <a:blip r:embed="rId2" cstate="print"/>
          <a:srcRect/>
          <a:stretch>
            <a:fillRect/>
          </a:stretch>
        </p:blipFill>
        <p:spPr bwMode="auto">
          <a:xfrm>
            <a:off x="612775" y="1544638"/>
            <a:ext cx="1008063" cy="1476375"/>
          </a:xfrm>
          <a:prstGeom prst="rect">
            <a:avLst/>
          </a:prstGeom>
          <a:noFill/>
          <a:ln w="9525">
            <a:noFill/>
            <a:miter lim="800000"/>
            <a:headEnd/>
            <a:tailEnd/>
          </a:ln>
        </p:spPr>
      </p:pic>
      <p:sp>
        <p:nvSpPr>
          <p:cNvPr id="15" name="Rectangle 14"/>
          <p:cNvSpPr/>
          <p:nvPr/>
        </p:nvSpPr>
        <p:spPr>
          <a:xfrm>
            <a:off x="395288" y="1341438"/>
            <a:ext cx="8208962" cy="18034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6" name="Rectangle 5"/>
          <p:cNvSpPr/>
          <p:nvPr/>
        </p:nvSpPr>
        <p:spPr>
          <a:xfrm>
            <a:off x="-217356" y="20083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pic>
        <p:nvPicPr>
          <p:cNvPr id="40965" name="Picture 2"/>
          <p:cNvPicPr>
            <a:picLocks noChangeAspect="1" noChangeArrowheads="1"/>
          </p:cNvPicPr>
          <p:nvPr/>
        </p:nvPicPr>
        <p:blipFill>
          <a:blip r:embed="rId3" cstate="print"/>
          <a:srcRect/>
          <a:stretch>
            <a:fillRect/>
          </a:stretch>
        </p:blipFill>
        <p:spPr bwMode="auto">
          <a:xfrm>
            <a:off x="4500563" y="3400425"/>
            <a:ext cx="3024187" cy="3321050"/>
          </a:xfrm>
          <a:prstGeom prst="rect">
            <a:avLst/>
          </a:prstGeom>
          <a:noFill/>
          <a:ln w="9525">
            <a:noFill/>
            <a:miter lim="800000"/>
            <a:headEnd/>
            <a:tailEnd/>
          </a:ln>
        </p:spPr>
      </p:pic>
      <p:pic>
        <p:nvPicPr>
          <p:cNvPr id="40966" name="Picture 3"/>
          <p:cNvPicPr>
            <a:picLocks noChangeAspect="1" noChangeArrowheads="1"/>
          </p:cNvPicPr>
          <p:nvPr/>
        </p:nvPicPr>
        <p:blipFill>
          <a:blip r:embed="rId4" cstate="print"/>
          <a:srcRect/>
          <a:stretch>
            <a:fillRect/>
          </a:stretch>
        </p:blipFill>
        <p:spPr bwMode="auto">
          <a:xfrm>
            <a:off x="1619250" y="3454400"/>
            <a:ext cx="2376488" cy="3214688"/>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6"/>
          <p:cNvSpPr>
            <a:spLocks noChangeArrowheads="1"/>
          </p:cNvSpPr>
          <p:nvPr/>
        </p:nvSpPr>
        <p:spPr bwMode="auto">
          <a:xfrm>
            <a:off x="684213" y="1052513"/>
            <a:ext cx="7416800" cy="2400300"/>
          </a:xfrm>
          <a:prstGeom prst="rect">
            <a:avLst/>
          </a:prstGeom>
          <a:noFill/>
          <a:ln w="9525">
            <a:noFill/>
            <a:miter lim="800000"/>
            <a:headEnd/>
            <a:tailEnd/>
          </a:ln>
        </p:spPr>
        <p:txBody>
          <a:bodyPr>
            <a:spAutoFit/>
          </a:bodyPr>
          <a:lstStyle/>
          <a:p>
            <a:pPr algn="ctr"/>
            <a:r>
              <a:rPr lang="en-US" sz="3000">
                <a:solidFill>
                  <a:srgbClr val="00B050"/>
                </a:solidFill>
                <a:latin typeface="Calibri" pitchFamily="34" charset="0"/>
              </a:rPr>
              <a:t>Prime numbers are numbers that can only be </a:t>
            </a:r>
          </a:p>
          <a:p>
            <a:pPr algn="ctr"/>
            <a:r>
              <a:rPr lang="en-US" sz="3000">
                <a:solidFill>
                  <a:srgbClr val="00B050"/>
                </a:solidFill>
                <a:latin typeface="Calibri" pitchFamily="34" charset="0"/>
              </a:rPr>
              <a:t>divided by </a:t>
            </a:r>
          </a:p>
          <a:p>
            <a:pPr algn="ctr">
              <a:buFont typeface="Arial" charset="0"/>
              <a:buChar char="•"/>
            </a:pPr>
            <a:r>
              <a:rPr lang="en-US" sz="3000">
                <a:solidFill>
                  <a:srgbClr val="00B050"/>
                </a:solidFill>
                <a:latin typeface="Calibri" pitchFamily="34" charset="0"/>
              </a:rPr>
              <a:t> 1, or </a:t>
            </a:r>
          </a:p>
          <a:p>
            <a:pPr algn="ctr">
              <a:buFont typeface="Arial" charset="0"/>
              <a:buChar char="•"/>
            </a:pPr>
            <a:r>
              <a:rPr lang="en-US" sz="3000">
                <a:solidFill>
                  <a:srgbClr val="00B050"/>
                </a:solidFill>
                <a:latin typeface="Calibri" pitchFamily="34" charset="0"/>
              </a:rPr>
              <a:t> themselves </a:t>
            </a:r>
          </a:p>
          <a:p>
            <a:pPr algn="ctr"/>
            <a:r>
              <a:rPr lang="en-US" sz="3000">
                <a:solidFill>
                  <a:srgbClr val="00B050"/>
                </a:solidFill>
                <a:latin typeface="Calibri" pitchFamily="34" charset="0"/>
              </a:rPr>
              <a:t>to equal a whole number.</a:t>
            </a:r>
          </a:p>
        </p:txBody>
      </p:sp>
      <p:pic>
        <p:nvPicPr>
          <p:cNvPr id="41986" name="Picture 2"/>
          <p:cNvPicPr>
            <a:picLocks noChangeAspect="1" noChangeArrowheads="1"/>
          </p:cNvPicPr>
          <p:nvPr/>
        </p:nvPicPr>
        <p:blipFill>
          <a:blip r:embed="rId2" cstate="print"/>
          <a:srcRect/>
          <a:stretch>
            <a:fillRect/>
          </a:stretch>
        </p:blipFill>
        <p:spPr bwMode="auto">
          <a:xfrm>
            <a:off x="250825" y="4508500"/>
            <a:ext cx="1725613" cy="2160588"/>
          </a:xfrm>
          <a:prstGeom prst="rect">
            <a:avLst/>
          </a:prstGeom>
          <a:noFill/>
          <a:ln w="9525">
            <a:noFill/>
            <a:miter lim="800000"/>
            <a:headEnd/>
            <a:tailEnd/>
          </a:ln>
        </p:spPr>
      </p:pic>
      <p:sp>
        <p:nvSpPr>
          <p:cNvPr id="8" name="Cloud Callout 7"/>
          <p:cNvSpPr/>
          <p:nvPr/>
        </p:nvSpPr>
        <p:spPr>
          <a:xfrm>
            <a:off x="1547813" y="3933825"/>
            <a:ext cx="2736850" cy="1079500"/>
          </a:xfrm>
          <a:prstGeom prst="cloudCallout">
            <a:avLst>
              <a:gd name="adj1" fmla="val -52225"/>
              <a:gd name="adj2" fmla="val 689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lumMod val="95000"/>
                    <a:lumOff val="5000"/>
                  </a:schemeClr>
                </a:solidFill>
              </a:rPr>
              <a:t>WT?</a:t>
            </a:r>
          </a:p>
        </p:txBody>
      </p:sp>
      <p:sp>
        <p:nvSpPr>
          <p:cNvPr id="41988" name="TextBox 5"/>
          <p:cNvSpPr txBox="1">
            <a:spLocks noChangeArrowheads="1"/>
          </p:cNvSpPr>
          <p:nvPr/>
        </p:nvSpPr>
        <p:spPr bwMode="auto">
          <a:xfrm>
            <a:off x="4427538" y="3573463"/>
            <a:ext cx="4537075" cy="3138487"/>
          </a:xfrm>
          <a:prstGeom prst="rect">
            <a:avLst/>
          </a:prstGeom>
          <a:noFill/>
          <a:ln w="9525">
            <a:solidFill>
              <a:schemeClr val="tx1"/>
            </a:solidFill>
            <a:miter lim="800000"/>
            <a:headEnd/>
            <a:tailEnd/>
          </a:ln>
        </p:spPr>
        <p:txBody>
          <a:bodyPr>
            <a:spAutoFit/>
          </a:bodyPr>
          <a:lstStyle/>
          <a:p>
            <a:pPr algn="ctr"/>
            <a:r>
              <a:rPr lang="en-US">
                <a:latin typeface="Calibri" pitchFamily="34" charset="0"/>
              </a:rPr>
              <a:t>Go through an example here:</a:t>
            </a:r>
          </a:p>
          <a:p>
            <a:pPr algn="ctr"/>
            <a:endParaRPr lang="en-US">
              <a:latin typeface="Calibri" pitchFamily="34" charset="0"/>
            </a:endParaRPr>
          </a:p>
          <a:p>
            <a:pPr algn="ctr"/>
            <a:endParaRPr lang="en-US">
              <a:latin typeface="Calibri" pitchFamily="34" charset="0"/>
            </a:endParaRPr>
          </a:p>
          <a:p>
            <a:pPr algn="ctr"/>
            <a:endParaRPr lang="en-US">
              <a:latin typeface="Calibri" pitchFamily="34" charset="0"/>
            </a:endParaRPr>
          </a:p>
          <a:p>
            <a:pPr algn="ctr"/>
            <a:endParaRPr lang="en-US">
              <a:latin typeface="Calibri" pitchFamily="34" charset="0"/>
            </a:endParaRPr>
          </a:p>
          <a:p>
            <a:pPr algn="ctr"/>
            <a:endParaRPr lang="en-US">
              <a:latin typeface="Calibri" pitchFamily="34" charset="0"/>
            </a:endParaRPr>
          </a:p>
          <a:p>
            <a:pPr algn="ctr"/>
            <a:endParaRPr lang="en-US">
              <a:latin typeface="Calibri" pitchFamily="34" charset="0"/>
            </a:endParaRPr>
          </a:p>
          <a:p>
            <a:pPr algn="ctr"/>
            <a:endParaRPr lang="en-US">
              <a:latin typeface="Calibri" pitchFamily="34" charset="0"/>
            </a:endParaRPr>
          </a:p>
          <a:p>
            <a:pPr algn="ctr"/>
            <a:endParaRPr lang="en-US">
              <a:latin typeface="Calibri" pitchFamily="34" charset="0"/>
            </a:endParaRPr>
          </a:p>
          <a:p>
            <a:pPr algn="ctr"/>
            <a:endParaRPr lang="en-US">
              <a:latin typeface="Calibri" pitchFamily="34" charset="0"/>
            </a:endParaRPr>
          </a:p>
          <a:p>
            <a:pPr algn="ctr"/>
            <a:endParaRPr lang="en-US">
              <a:latin typeface="Calibri" pitchFamily="34" charset="0"/>
            </a:endParaRPr>
          </a:p>
        </p:txBody>
      </p:sp>
      <p:sp>
        <p:nvSpPr>
          <p:cNvPr id="9" name="Rectangle 8"/>
          <p:cNvSpPr/>
          <p:nvPr/>
        </p:nvSpPr>
        <p:spPr>
          <a:xfrm>
            <a:off x="-145348" y="20083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pic>
        <p:nvPicPr>
          <p:cNvPr id="41990" name="Picture 2"/>
          <p:cNvPicPr>
            <a:picLocks noChangeAspect="1" noChangeArrowheads="1"/>
          </p:cNvPicPr>
          <p:nvPr/>
        </p:nvPicPr>
        <p:blipFill>
          <a:blip r:embed="rId3" cstate="print"/>
          <a:srcRect/>
          <a:stretch>
            <a:fillRect/>
          </a:stretch>
        </p:blipFill>
        <p:spPr bwMode="auto">
          <a:xfrm>
            <a:off x="8316913" y="0"/>
            <a:ext cx="827087" cy="908050"/>
          </a:xfrm>
          <a:prstGeom prst="rect">
            <a:avLst/>
          </a:prstGeom>
          <a:noFill/>
          <a:ln w="9525">
            <a:noFill/>
            <a:miter lim="800000"/>
            <a:headEnd/>
            <a:tailEnd/>
          </a:ln>
        </p:spPr>
      </p:pic>
      <p:pic>
        <p:nvPicPr>
          <p:cNvPr id="41991" name="Picture 3"/>
          <p:cNvPicPr>
            <a:picLocks noChangeAspect="1" noChangeArrowheads="1"/>
          </p:cNvPicPr>
          <p:nvPr/>
        </p:nvPicPr>
        <p:blipFill>
          <a:blip r:embed="rId4" cstate="print"/>
          <a:srcRect/>
          <a:stretch>
            <a:fillRect/>
          </a:stretch>
        </p:blipFill>
        <p:spPr bwMode="auto">
          <a:xfrm>
            <a:off x="71438" y="55563"/>
            <a:ext cx="684212" cy="925512"/>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6"/>
          <p:cNvSpPr>
            <a:spLocks noChangeArrowheads="1"/>
          </p:cNvSpPr>
          <p:nvPr/>
        </p:nvSpPr>
        <p:spPr bwMode="auto">
          <a:xfrm>
            <a:off x="684213" y="1052513"/>
            <a:ext cx="7416800" cy="2400300"/>
          </a:xfrm>
          <a:prstGeom prst="rect">
            <a:avLst/>
          </a:prstGeom>
          <a:noFill/>
          <a:ln w="9525">
            <a:noFill/>
            <a:miter lim="800000"/>
            <a:headEnd/>
            <a:tailEnd/>
          </a:ln>
        </p:spPr>
        <p:txBody>
          <a:bodyPr>
            <a:spAutoFit/>
          </a:bodyPr>
          <a:lstStyle/>
          <a:p>
            <a:pPr algn="ctr"/>
            <a:r>
              <a:rPr lang="en-US" sz="3000">
                <a:solidFill>
                  <a:srgbClr val="00B050"/>
                </a:solidFill>
                <a:latin typeface="Calibri" pitchFamily="34" charset="0"/>
              </a:rPr>
              <a:t>Prime numbers are numbers that can only be </a:t>
            </a:r>
          </a:p>
          <a:p>
            <a:pPr algn="ctr"/>
            <a:r>
              <a:rPr lang="en-US" sz="3000">
                <a:solidFill>
                  <a:srgbClr val="00B050"/>
                </a:solidFill>
                <a:latin typeface="Calibri" pitchFamily="34" charset="0"/>
              </a:rPr>
              <a:t>divided by </a:t>
            </a:r>
          </a:p>
          <a:p>
            <a:pPr algn="ctr">
              <a:buFont typeface="Arial" charset="0"/>
              <a:buChar char="•"/>
            </a:pPr>
            <a:r>
              <a:rPr lang="en-US" sz="3000">
                <a:solidFill>
                  <a:srgbClr val="00B050"/>
                </a:solidFill>
                <a:latin typeface="Calibri" pitchFamily="34" charset="0"/>
              </a:rPr>
              <a:t> 1, or </a:t>
            </a:r>
          </a:p>
          <a:p>
            <a:pPr algn="ctr">
              <a:buFont typeface="Arial" charset="0"/>
              <a:buChar char="•"/>
            </a:pPr>
            <a:r>
              <a:rPr lang="en-US" sz="3000">
                <a:solidFill>
                  <a:srgbClr val="00B050"/>
                </a:solidFill>
                <a:latin typeface="Calibri" pitchFamily="34" charset="0"/>
              </a:rPr>
              <a:t> themselves </a:t>
            </a:r>
          </a:p>
          <a:p>
            <a:pPr algn="ctr"/>
            <a:r>
              <a:rPr lang="en-US" sz="3000">
                <a:solidFill>
                  <a:srgbClr val="00B050"/>
                </a:solidFill>
                <a:latin typeface="Calibri" pitchFamily="34" charset="0"/>
              </a:rPr>
              <a:t>to equal a whole number.</a:t>
            </a:r>
          </a:p>
        </p:txBody>
      </p:sp>
      <p:pic>
        <p:nvPicPr>
          <p:cNvPr id="43010" name="Picture 2"/>
          <p:cNvPicPr>
            <a:picLocks noChangeAspect="1" noChangeArrowheads="1"/>
          </p:cNvPicPr>
          <p:nvPr/>
        </p:nvPicPr>
        <p:blipFill>
          <a:blip r:embed="rId2" cstate="print"/>
          <a:srcRect/>
          <a:stretch>
            <a:fillRect/>
          </a:stretch>
        </p:blipFill>
        <p:spPr bwMode="auto">
          <a:xfrm>
            <a:off x="5867400" y="3500438"/>
            <a:ext cx="2665413" cy="3173412"/>
          </a:xfrm>
          <a:prstGeom prst="rect">
            <a:avLst/>
          </a:prstGeom>
          <a:noFill/>
          <a:ln w="9525">
            <a:noFill/>
            <a:miter lim="800000"/>
            <a:headEnd/>
            <a:tailEnd/>
          </a:ln>
        </p:spPr>
      </p:pic>
      <p:pic>
        <p:nvPicPr>
          <p:cNvPr id="43011" name="Picture 2"/>
          <p:cNvPicPr>
            <a:picLocks noChangeAspect="1" noChangeArrowheads="1"/>
          </p:cNvPicPr>
          <p:nvPr/>
        </p:nvPicPr>
        <p:blipFill>
          <a:blip r:embed="rId3" cstate="print"/>
          <a:srcRect/>
          <a:stretch>
            <a:fillRect/>
          </a:stretch>
        </p:blipFill>
        <p:spPr bwMode="auto">
          <a:xfrm>
            <a:off x="0" y="3933825"/>
            <a:ext cx="2251075" cy="2951163"/>
          </a:xfrm>
          <a:prstGeom prst="rect">
            <a:avLst/>
          </a:prstGeom>
          <a:noFill/>
          <a:ln w="9525">
            <a:noFill/>
            <a:miter lim="800000"/>
            <a:headEnd/>
            <a:tailEnd/>
          </a:ln>
        </p:spPr>
      </p:pic>
      <p:sp>
        <p:nvSpPr>
          <p:cNvPr id="9" name="Oval Callout 8"/>
          <p:cNvSpPr/>
          <p:nvPr/>
        </p:nvSpPr>
        <p:spPr>
          <a:xfrm>
            <a:off x="2411413" y="3716338"/>
            <a:ext cx="3240087" cy="3025775"/>
          </a:xfrm>
          <a:prstGeom prst="wedgeEllipseCallout">
            <a:avLst>
              <a:gd name="adj1" fmla="val -77521"/>
              <a:gd name="adj2" fmla="val -463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That’s easy!</a:t>
            </a: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r>
              <a:rPr lang="en-US" dirty="0">
                <a:solidFill>
                  <a:schemeClr val="tx1"/>
                </a:solidFill>
              </a:rPr>
              <a:t>So 7 can only be divided by 7 or 1 to get a whole number!</a:t>
            </a: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r>
              <a:rPr lang="en-US" dirty="0">
                <a:solidFill>
                  <a:schemeClr val="tx1"/>
                </a:solidFill>
              </a:rPr>
              <a:t> That means 7 is a prime number!</a:t>
            </a:r>
          </a:p>
        </p:txBody>
      </p:sp>
      <p:sp>
        <p:nvSpPr>
          <p:cNvPr id="10" name="Rectangle 9"/>
          <p:cNvSpPr/>
          <p:nvPr/>
        </p:nvSpPr>
        <p:spPr>
          <a:xfrm>
            <a:off x="-217356" y="20083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pic>
        <p:nvPicPr>
          <p:cNvPr id="43014" name="Picture 2"/>
          <p:cNvPicPr>
            <a:picLocks noChangeAspect="1" noChangeArrowheads="1"/>
          </p:cNvPicPr>
          <p:nvPr/>
        </p:nvPicPr>
        <p:blipFill>
          <a:blip r:embed="rId4" cstate="print"/>
          <a:srcRect/>
          <a:stretch>
            <a:fillRect/>
          </a:stretch>
        </p:blipFill>
        <p:spPr bwMode="auto">
          <a:xfrm>
            <a:off x="8316913" y="0"/>
            <a:ext cx="827087" cy="908050"/>
          </a:xfrm>
          <a:prstGeom prst="rect">
            <a:avLst/>
          </a:prstGeom>
          <a:noFill/>
          <a:ln w="9525">
            <a:noFill/>
            <a:miter lim="800000"/>
            <a:headEnd/>
            <a:tailEnd/>
          </a:ln>
        </p:spPr>
      </p:pic>
      <p:pic>
        <p:nvPicPr>
          <p:cNvPr id="43015" name="Picture 3"/>
          <p:cNvPicPr>
            <a:picLocks noChangeAspect="1" noChangeArrowheads="1"/>
          </p:cNvPicPr>
          <p:nvPr/>
        </p:nvPicPr>
        <p:blipFill>
          <a:blip r:embed="rId5" cstate="print"/>
          <a:srcRect/>
          <a:stretch>
            <a:fillRect/>
          </a:stretch>
        </p:blipFill>
        <p:spPr bwMode="auto">
          <a:xfrm>
            <a:off x="71438" y="55563"/>
            <a:ext cx="684212" cy="925512"/>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a:spLocks noChangeArrowheads="1"/>
          </p:cNvSpPr>
          <p:nvPr/>
        </p:nvSpPr>
        <p:spPr bwMode="auto">
          <a:xfrm>
            <a:off x="684213" y="1171575"/>
            <a:ext cx="7416800" cy="2093913"/>
          </a:xfrm>
          <a:prstGeom prst="rect">
            <a:avLst/>
          </a:prstGeom>
          <a:noFill/>
          <a:ln w="9525">
            <a:noFill/>
            <a:miter lim="800000"/>
            <a:headEnd/>
            <a:tailEnd/>
          </a:ln>
        </p:spPr>
        <p:txBody>
          <a:bodyPr>
            <a:spAutoFit/>
          </a:bodyPr>
          <a:lstStyle/>
          <a:p>
            <a:pPr algn="ctr"/>
            <a:r>
              <a:rPr lang="en-US" sz="3000">
                <a:solidFill>
                  <a:srgbClr val="00B050"/>
                </a:solidFill>
                <a:latin typeface="Calibri" pitchFamily="34" charset="0"/>
              </a:rPr>
              <a:t>ALSO KNOWN AS:</a:t>
            </a:r>
          </a:p>
          <a:p>
            <a:pPr algn="ctr"/>
            <a:endParaRPr lang="en-US" sz="1000">
              <a:solidFill>
                <a:srgbClr val="00B050"/>
              </a:solidFill>
              <a:latin typeface="Calibri" pitchFamily="34" charset="0"/>
            </a:endParaRPr>
          </a:p>
          <a:p>
            <a:pPr algn="ctr"/>
            <a:r>
              <a:rPr lang="en-US" sz="3000">
                <a:solidFill>
                  <a:srgbClr val="00B050"/>
                </a:solidFill>
                <a:latin typeface="Calibri" pitchFamily="34" charset="0"/>
              </a:rPr>
              <a:t>A prime number is a number that only has two factors: 1 and the number </a:t>
            </a:r>
          </a:p>
          <a:p>
            <a:pPr algn="ctr"/>
            <a:r>
              <a:rPr lang="en-US" sz="3000">
                <a:solidFill>
                  <a:srgbClr val="00B050"/>
                </a:solidFill>
                <a:latin typeface="Calibri" pitchFamily="34" charset="0"/>
              </a:rPr>
              <a:t>(i.e. 53: can only be made of 1x53)</a:t>
            </a:r>
          </a:p>
        </p:txBody>
      </p:sp>
      <p:pic>
        <p:nvPicPr>
          <p:cNvPr id="44034" name="Picture 2"/>
          <p:cNvPicPr>
            <a:picLocks noChangeAspect="1" noChangeArrowheads="1"/>
          </p:cNvPicPr>
          <p:nvPr/>
        </p:nvPicPr>
        <p:blipFill>
          <a:blip r:embed="rId2" cstate="print"/>
          <a:srcRect/>
          <a:stretch>
            <a:fillRect/>
          </a:stretch>
        </p:blipFill>
        <p:spPr bwMode="auto">
          <a:xfrm>
            <a:off x="250825" y="4508500"/>
            <a:ext cx="1725613" cy="2160588"/>
          </a:xfrm>
          <a:prstGeom prst="rect">
            <a:avLst/>
          </a:prstGeom>
          <a:noFill/>
          <a:ln w="9525">
            <a:noFill/>
            <a:miter lim="800000"/>
            <a:headEnd/>
            <a:tailEnd/>
          </a:ln>
        </p:spPr>
      </p:pic>
      <p:sp>
        <p:nvSpPr>
          <p:cNvPr id="8" name="Cloud Callout 7"/>
          <p:cNvSpPr/>
          <p:nvPr/>
        </p:nvSpPr>
        <p:spPr>
          <a:xfrm>
            <a:off x="1547813" y="3933825"/>
            <a:ext cx="2736850" cy="1079500"/>
          </a:xfrm>
          <a:prstGeom prst="cloudCallout">
            <a:avLst>
              <a:gd name="adj1" fmla="val -52225"/>
              <a:gd name="adj2" fmla="val 689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lumMod val="95000"/>
                    <a:lumOff val="5000"/>
                  </a:schemeClr>
                </a:solidFill>
              </a:rPr>
              <a:t>WT?</a:t>
            </a:r>
          </a:p>
        </p:txBody>
      </p:sp>
      <p:sp>
        <p:nvSpPr>
          <p:cNvPr id="44036" name="TextBox 5"/>
          <p:cNvSpPr txBox="1">
            <a:spLocks noChangeArrowheads="1"/>
          </p:cNvSpPr>
          <p:nvPr/>
        </p:nvSpPr>
        <p:spPr bwMode="auto">
          <a:xfrm>
            <a:off x="4427538" y="3573463"/>
            <a:ext cx="4537075" cy="3138487"/>
          </a:xfrm>
          <a:prstGeom prst="rect">
            <a:avLst/>
          </a:prstGeom>
          <a:noFill/>
          <a:ln w="9525">
            <a:solidFill>
              <a:schemeClr val="tx1"/>
            </a:solidFill>
            <a:miter lim="800000"/>
            <a:headEnd/>
            <a:tailEnd/>
          </a:ln>
        </p:spPr>
        <p:txBody>
          <a:bodyPr>
            <a:spAutoFit/>
          </a:bodyPr>
          <a:lstStyle/>
          <a:p>
            <a:pPr algn="ctr"/>
            <a:r>
              <a:rPr lang="en-US">
                <a:latin typeface="Calibri" pitchFamily="34" charset="0"/>
              </a:rPr>
              <a:t>Go through an example here:</a:t>
            </a:r>
          </a:p>
          <a:p>
            <a:pPr algn="ctr"/>
            <a:endParaRPr lang="en-US">
              <a:latin typeface="Calibri" pitchFamily="34" charset="0"/>
            </a:endParaRPr>
          </a:p>
          <a:p>
            <a:pPr algn="ctr"/>
            <a:endParaRPr lang="en-US">
              <a:latin typeface="Calibri" pitchFamily="34" charset="0"/>
            </a:endParaRPr>
          </a:p>
          <a:p>
            <a:pPr algn="ctr"/>
            <a:endParaRPr lang="en-US">
              <a:latin typeface="Calibri" pitchFamily="34" charset="0"/>
            </a:endParaRPr>
          </a:p>
          <a:p>
            <a:pPr algn="ctr"/>
            <a:endParaRPr lang="en-US">
              <a:latin typeface="Calibri" pitchFamily="34" charset="0"/>
            </a:endParaRPr>
          </a:p>
          <a:p>
            <a:pPr algn="ctr"/>
            <a:endParaRPr lang="en-US">
              <a:latin typeface="Calibri" pitchFamily="34" charset="0"/>
            </a:endParaRPr>
          </a:p>
          <a:p>
            <a:pPr algn="ctr"/>
            <a:endParaRPr lang="en-US">
              <a:latin typeface="Calibri" pitchFamily="34" charset="0"/>
            </a:endParaRPr>
          </a:p>
          <a:p>
            <a:pPr algn="ctr"/>
            <a:endParaRPr lang="en-US">
              <a:latin typeface="Calibri" pitchFamily="34" charset="0"/>
            </a:endParaRPr>
          </a:p>
          <a:p>
            <a:pPr algn="ctr"/>
            <a:endParaRPr lang="en-US">
              <a:latin typeface="Calibri" pitchFamily="34" charset="0"/>
            </a:endParaRPr>
          </a:p>
          <a:p>
            <a:pPr algn="ctr"/>
            <a:endParaRPr lang="en-US">
              <a:latin typeface="Calibri" pitchFamily="34" charset="0"/>
            </a:endParaRPr>
          </a:p>
          <a:p>
            <a:pPr algn="ctr"/>
            <a:endParaRPr lang="en-US">
              <a:latin typeface="Calibri" pitchFamily="34" charset="0"/>
            </a:endParaRPr>
          </a:p>
        </p:txBody>
      </p:sp>
      <p:sp>
        <p:nvSpPr>
          <p:cNvPr id="9" name="Rectangle 8"/>
          <p:cNvSpPr/>
          <p:nvPr/>
        </p:nvSpPr>
        <p:spPr>
          <a:xfrm>
            <a:off x="-217356" y="20083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pic>
        <p:nvPicPr>
          <p:cNvPr id="44038" name="Picture 2"/>
          <p:cNvPicPr>
            <a:picLocks noChangeAspect="1" noChangeArrowheads="1"/>
          </p:cNvPicPr>
          <p:nvPr/>
        </p:nvPicPr>
        <p:blipFill>
          <a:blip r:embed="rId3" cstate="print"/>
          <a:srcRect/>
          <a:stretch>
            <a:fillRect/>
          </a:stretch>
        </p:blipFill>
        <p:spPr bwMode="auto">
          <a:xfrm>
            <a:off x="8316913" y="0"/>
            <a:ext cx="827087" cy="908050"/>
          </a:xfrm>
          <a:prstGeom prst="rect">
            <a:avLst/>
          </a:prstGeom>
          <a:noFill/>
          <a:ln w="9525">
            <a:noFill/>
            <a:miter lim="800000"/>
            <a:headEnd/>
            <a:tailEnd/>
          </a:ln>
        </p:spPr>
      </p:pic>
      <p:pic>
        <p:nvPicPr>
          <p:cNvPr id="44039" name="Picture 3"/>
          <p:cNvPicPr>
            <a:picLocks noChangeAspect="1" noChangeArrowheads="1"/>
          </p:cNvPicPr>
          <p:nvPr/>
        </p:nvPicPr>
        <p:blipFill>
          <a:blip r:embed="rId4" cstate="print"/>
          <a:srcRect/>
          <a:stretch>
            <a:fillRect/>
          </a:stretch>
        </p:blipFill>
        <p:spPr bwMode="auto">
          <a:xfrm>
            <a:off x="71438" y="55563"/>
            <a:ext cx="684212" cy="925512"/>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6"/>
          <p:cNvSpPr>
            <a:spLocks noChangeArrowheads="1"/>
          </p:cNvSpPr>
          <p:nvPr/>
        </p:nvSpPr>
        <p:spPr bwMode="auto">
          <a:xfrm>
            <a:off x="684213" y="1171575"/>
            <a:ext cx="7416800" cy="2093913"/>
          </a:xfrm>
          <a:prstGeom prst="rect">
            <a:avLst/>
          </a:prstGeom>
          <a:noFill/>
          <a:ln w="9525">
            <a:noFill/>
            <a:miter lim="800000"/>
            <a:headEnd/>
            <a:tailEnd/>
          </a:ln>
        </p:spPr>
        <p:txBody>
          <a:bodyPr>
            <a:spAutoFit/>
          </a:bodyPr>
          <a:lstStyle/>
          <a:p>
            <a:pPr algn="ctr"/>
            <a:r>
              <a:rPr lang="en-US" sz="3000">
                <a:solidFill>
                  <a:srgbClr val="00B050"/>
                </a:solidFill>
                <a:latin typeface="Calibri" pitchFamily="34" charset="0"/>
              </a:rPr>
              <a:t>ALSO KNOWN AS:</a:t>
            </a:r>
          </a:p>
          <a:p>
            <a:pPr algn="ctr"/>
            <a:endParaRPr lang="en-US" sz="1000">
              <a:solidFill>
                <a:srgbClr val="00B050"/>
              </a:solidFill>
              <a:latin typeface="Calibri" pitchFamily="34" charset="0"/>
            </a:endParaRPr>
          </a:p>
          <a:p>
            <a:pPr algn="ctr"/>
            <a:r>
              <a:rPr lang="en-US" sz="3000">
                <a:solidFill>
                  <a:srgbClr val="00B050"/>
                </a:solidFill>
                <a:latin typeface="Calibri" pitchFamily="34" charset="0"/>
              </a:rPr>
              <a:t>A prime number is a number that only has two factors: 1 and the number </a:t>
            </a:r>
          </a:p>
          <a:p>
            <a:pPr algn="ctr"/>
            <a:r>
              <a:rPr lang="en-US" sz="3000">
                <a:solidFill>
                  <a:srgbClr val="00B050"/>
                </a:solidFill>
                <a:latin typeface="Calibri" pitchFamily="34" charset="0"/>
              </a:rPr>
              <a:t>(i.e. 53: can only be made of 1x53)</a:t>
            </a:r>
          </a:p>
        </p:txBody>
      </p:sp>
      <p:pic>
        <p:nvPicPr>
          <p:cNvPr id="45058" name="Picture 2"/>
          <p:cNvPicPr>
            <a:picLocks noChangeAspect="1" noChangeArrowheads="1"/>
          </p:cNvPicPr>
          <p:nvPr/>
        </p:nvPicPr>
        <p:blipFill>
          <a:blip r:embed="rId2" cstate="print"/>
          <a:srcRect/>
          <a:stretch>
            <a:fillRect/>
          </a:stretch>
        </p:blipFill>
        <p:spPr bwMode="auto">
          <a:xfrm>
            <a:off x="5940425" y="3500438"/>
            <a:ext cx="2663825" cy="3173412"/>
          </a:xfrm>
          <a:prstGeom prst="rect">
            <a:avLst/>
          </a:prstGeom>
          <a:noFill/>
          <a:ln w="9525">
            <a:noFill/>
            <a:miter lim="800000"/>
            <a:headEnd/>
            <a:tailEnd/>
          </a:ln>
        </p:spPr>
      </p:pic>
      <p:pic>
        <p:nvPicPr>
          <p:cNvPr id="45059" name="Picture 2"/>
          <p:cNvPicPr>
            <a:picLocks noChangeAspect="1" noChangeArrowheads="1"/>
          </p:cNvPicPr>
          <p:nvPr/>
        </p:nvPicPr>
        <p:blipFill>
          <a:blip r:embed="rId3" cstate="print"/>
          <a:srcRect/>
          <a:stretch>
            <a:fillRect/>
          </a:stretch>
        </p:blipFill>
        <p:spPr bwMode="auto">
          <a:xfrm>
            <a:off x="0" y="3933825"/>
            <a:ext cx="2251075" cy="2951163"/>
          </a:xfrm>
          <a:prstGeom prst="rect">
            <a:avLst/>
          </a:prstGeom>
          <a:noFill/>
          <a:ln w="9525">
            <a:noFill/>
            <a:miter lim="800000"/>
            <a:headEnd/>
            <a:tailEnd/>
          </a:ln>
        </p:spPr>
      </p:pic>
      <p:sp>
        <p:nvSpPr>
          <p:cNvPr id="11" name="Oval Callout 10"/>
          <p:cNvSpPr/>
          <p:nvPr/>
        </p:nvSpPr>
        <p:spPr>
          <a:xfrm>
            <a:off x="2411413" y="3716338"/>
            <a:ext cx="3240087" cy="3025775"/>
          </a:xfrm>
          <a:prstGeom prst="wedgeEllipseCallout">
            <a:avLst>
              <a:gd name="adj1" fmla="val -77521"/>
              <a:gd name="adj2" fmla="val -463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That’s easy!</a:t>
            </a: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r>
              <a:rPr lang="en-US" dirty="0">
                <a:solidFill>
                  <a:schemeClr val="tx1"/>
                </a:solidFill>
              </a:rPr>
              <a:t>So 7 can only be made using two factors: 7 and 1 (7x1).</a:t>
            </a: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r>
              <a:rPr lang="en-US" dirty="0">
                <a:solidFill>
                  <a:schemeClr val="tx1"/>
                </a:solidFill>
              </a:rPr>
              <a:t>That’s why we can call it a prime number!</a:t>
            </a:r>
          </a:p>
        </p:txBody>
      </p:sp>
      <p:sp>
        <p:nvSpPr>
          <p:cNvPr id="12" name="Rectangle 11"/>
          <p:cNvSpPr/>
          <p:nvPr/>
        </p:nvSpPr>
        <p:spPr>
          <a:xfrm>
            <a:off x="-217356" y="20083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pic>
        <p:nvPicPr>
          <p:cNvPr id="45062" name="Picture 2"/>
          <p:cNvPicPr>
            <a:picLocks noChangeAspect="1" noChangeArrowheads="1"/>
          </p:cNvPicPr>
          <p:nvPr/>
        </p:nvPicPr>
        <p:blipFill>
          <a:blip r:embed="rId4" cstate="print"/>
          <a:srcRect/>
          <a:stretch>
            <a:fillRect/>
          </a:stretch>
        </p:blipFill>
        <p:spPr bwMode="auto">
          <a:xfrm>
            <a:off x="8316913" y="0"/>
            <a:ext cx="827087" cy="908050"/>
          </a:xfrm>
          <a:prstGeom prst="rect">
            <a:avLst/>
          </a:prstGeom>
          <a:noFill/>
          <a:ln w="9525">
            <a:noFill/>
            <a:miter lim="800000"/>
            <a:headEnd/>
            <a:tailEnd/>
          </a:ln>
        </p:spPr>
      </p:pic>
      <p:pic>
        <p:nvPicPr>
          <p:cNvPr id="45063" name="Picture 3"/>
          <p:cNvPicPr>
            <a:picLocks noChangeAspect="1" noChangeArrowheads="1"/>
          </p:cNvPicPr>
          <p:nvPr/>
        </p:nvPicPr>
        <p:blipFill>
          <a:blip r:embed="rId5" cstate="print"/>
          <a:srcRect/>
          <a:stretch>
            <a:fillRect/>
          </a:stretch>
        </p:blipFill>
        <p:spPr bwMode="auto">
          <a:xfrm>
            <a:off x="71438" y="55563"/>
            <a:ext cx="684212" cy="925512"/>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6"/>
          <p:cNvSpPr>
            <a:spLocks noChangeArrowheads="1"/>
          </p:cNvSpPr>
          <p:nvPr/>
        </p:nvSpPr>
        <p:spPr bwMode="auto">
          <a:xfrm>
            <a:off x="684213" y="1171575"/>
            <a:ext cx="7416800" cy="2401888"/>
          </a:xfrm>
          <a:prstGeom prst="rect">
            <a:avLst/>
          </a:prstGeom>
          <a:noFill/>
          <a:ln w="9525">
            <a:noFill/>
            <a:miter lim="800000"/>
            <a:headEnd/>
            <a:tailEnd/>
          </a:ln>
        </p:spPr>
        <p:txBody>
          <a:bodyPr>
            <a:spAutoFit/>
          </a:bodyPr>
          <a:lstStyle/>
          <a:p>
            <a:pPr algn="ctr"/>
            <a:r>
              <a:rPr lang="en-US" sz="3000">
                <a:latin typeface="Calibri" pitchFamily="34" charset="0"/>
              </a:rPr>
              <a:t>Prime numbers are numbers that can only be </a:t>
            </a:r>
          </a:p>
          <a:p>
            <a:pPr algn="ctr"/>
            <a:r>
              <a:rPr lang="en-US" sz="3000">
                <a:latin typeface="Calibri" pitchFamily="34" charset="0"/>
              </a:rPr>
              <a:t>divided by </a:t>
            </a:r>
          </a:p>
          <a:p>
            <a:pPr algn="ctr">
              <a:buFont typeface="Arial" charset="0"/>
              <a:buChar char="•"/>
            </a:pPr>
            <a:r>
              <a:rPr lang="en-US" sz="3000">
                <a:latin typeface="Calibri" pitchFamily="34" charset="0"/>
              </a:rPr>
              <a:t> 1, or </a:t>
            </a:r>
          </a:p>
          <a:p>
            <a:pPr algn="ctr">
              <a:buFont typeface="Arial" charset="0"/>
              <a:buChar char="•"/>
            </a:pPr>
            <a:r>
              <a:rPr lang="en-US" sz="3000">
                <a:latin typeface="Calibri" pitchFamily="34" charset="0"/>
              </a:rPr>
              <a:t> themselves </a:t>
            </a:r>
          </a:p>
          <a:p>
            <a:pPr algn="ctr"/>
            <a:r>
              <a:rPr lang="en-US" sz="3000">
                <a:latin typeface="Calibri" pitchFamily="34" charset="0"/>
              </a:rPr>
              <a:t>to equal a whole number.</a:t>
            </a:r>
          </a:p>
        </p:txBody>
      </p:sp>
      <p:pic>
        <p:nvPicPr>
          <p:cNvPr id="46082" name="Picture 2"/>
          <p:cNvPicPr>
            <a:picLocks noChangeAspect="1" noChangeArrowheads="1"/>
          </p:cNvPicPr>
          <p:nvPr/>
        </p:nvPicPr>
        <p:blipFill>
          <a:blip r:embed="rId2" cstate="print"/>
          <a:srcRect/>
          <a:stretch>
            <a:fillRect/>
          </a:stretch>
        </p:blipFill>
        <p:spPr bwMode="auto">
          <a:xfrm>
            <a:off x="107950" y="3544888"/>
            <a:ext cx="3168650" cy="3197225"/>
          </a:xfrm>
          <a:prstGeom prst="rect">
            <a:avLst/>
          </a:prstGeom>
          <a:noFill/>
          <a:ln w="9525">
            <a:noFill/>
            <a:miter lim="800000"/>
            <a:headEnd/>
            <a:tailEnd/>
          </a:ln>
        </p:spPr>
      </p:pic>
      <p:sp>
        <p:nvSpPr>
          <p:cNvPr id="46083" name="TextBox 9"/>
          <p:cNvSpPr txBox="1">
            <a:spLocks noChangeArrowheads="1"/>
          </p:cNvSpPr>
          <p:nvPr/>
        </p:nvSpPr>
        <p:spPr bwMode="auto">
          <a:xfrm>
            <a:off x="3779838" y="3716338"/>
            <a:ext cx="952500" cy="647700"/>
          </a:xfrm>
          <a:prstGeom prst="rect">
            <a:avLst/>
          </a:prstGeom>
          <a:noFill/>
          <a:ln w="9525">
            <a:noFill/>
            <a:miter lim="800000"/>
            <a:headEnd/>
            <a:tailEnd/>
          </a:ln>
        </p:spPr>
        <p:txBody>
          <a:bodyPr wrap="none">
            <a:spAutoFit/>
          </a:bodyPr>
          <a:lstStyle/>
          <a:p>
            <a:r>
              <a:rPr lang="en-US">
                <a:latin typeface="Calibri" pitchFamily="34" charset="0"/>
              </a:rPr>
              <a:t>2 / 2 = 1</a:t>
            </a:r>
          </a:p>
          <a:p>
            <a:r>
              <a:rPr lang="en-US">
                <a:latin typeface="Calibri" pitchFamily="34" charset="0"/>
              </a:rPr>
              <a:t>2 / 1 = 2</a:t>
            </a:r>
          </a:p>
        </p:txBody>
      </p:sp>
      <p:sp>
        <p:nvSpPr>
          <p:cNvPr id="46084" name="TextBox 10"/>
          <p:cNvSpPr txBox="1">
            <a:spLocks noChangeArrowheads="1"/>
          </p:cNvSpPr>
          <p:nvPr/>
        </p:nvSpPr>
        <p:spPr bwMode="auto">
          <a:xfrm>
            <a:off x="3763963" y="4654550"/>
            <a:ext cx="952500" cy="646113"/>
          </a:xfrm>
          <a:prstGeom prst="rect">
            <a:avLst/>
          </a:prstGeom>
          <a:noFill/>
          <a:ln w="9525">
            <a:noFill/>
            <a:miter lim="800000"/>
            <a:headEnd/>
            <a:tailEnd/>
          </a:ln>
        </p:spPr>
        <p:txBody>
          <a:bodyPr wrap="none">
            <a:spAutoFit/>
          </a:bodyPr>
          <a:lstStyle/>
          <a:p>
            <a:r>
              <a:rPr lang="en-US">
                <a:latin typeface="Calibri" pitchFamily="34" charset="0"/>
              </a:rPr>
              <a:t>3 / 3 = 1</a:t>
            </a:r>
          </a:p>
          <a:p>
            <a:r>
              <a:rPr lang="en-US">
                <a:latin typeface="Calibri" pitchFamily="34" charset="0"/>
              </a:rPr>
              <a:t>3 / 1 = 3</a:t>
            </a:r>
          </a:p>
        </p:txBody>
      </p:sp>
      <p:sp>
        <p:nvSpPr>
          <p:cNvPr id="46085" name="TextBox 11"/>
          <p:cNvSpPr txBox="1">
            <a:spLocks noChangeArrowheads="1"/>
          </p:cNvSpPr>
          <p:nvPr/>
        </p:nvSpPr>
        <p:spPr bwMode="auto">
          <a:xfrm>
            <a:off x="3763963" y="5662613"/>
            <a:ext cx="1185862" cy="646112"/>
          </a:xfrm>
          <a:prstGeom prst="rect">
            <a:avLst/>
          </a:prstGeom>
          <a:noFill/>
          <a:ln w="9525">
            <a:noFill/>
            <a:miter lim="800000"/>
            <a:headEnd/>
            <a:tailEnd/>
          </a:ln>
        </p:spPr>
        <p:txBody>
          <a:bodyPr wrap="none">
            <a:spAutoFit/>
          </a:bodyPr>
          <a:lstStyle/>
          <a:p>
            <a:r>
              <a:rPr lang="en-US">
                <a:latin typeface="Calibri" pitchFamily="34" charset="0"/>
              </a:rPr>
              <a:t>59 / 59 = 1</a:t>
            </a:r>
          </a:p>
          <a:p>
            <a:r>
              <a:rPr lang="en-US">
                <a:latin typeface="Calibri" pitchFamily="34" charset="0"/>
              </a:rPr>
              <a:t>59 / 1 = 59</a:t>
            </a:r>
          </a:p>
        </p:txBody>
      </p:sp>
      <p:sp>
        <p:nvSpPr>
          <p:cNvPr id="46086" name="TextBox 12"/>
          <p:cNvSpPr txBox="1">
            <a:spLocks noChangeArrowheads="1"/>
          </p:cNvSpPr>
          <p:nvPr/>
        </p:nvSpPr>
        <p:spPr bwMode="auto">
          <a:xfrm>
            <a:off x="5795963" y="3716338"/>
            <a:ext cx="2879725" cy="2862262"/>
          </a:xfrm>
          <a:prstGeom prst="rect">
            <a:avLst/>
          </a:prstGeom>
          <a:noFill/>
          <a:ln w="9525">
            <a:noFill/>
            <a:miter lim="800000"/>
            <a:headEnd/>
            <a:tailEnd/>
          </a:ln>
        </p:spPr>
        <p:txBody>
          <a:bodyPr>
            <a:spAutoFit/>
          </a:bodyPr>
          <a:lstStyle/>
          <a:p>
            <a:pPr algn="ctr"/>
            <a:r>
              <a:rPr lang="en-US" sz="3000">
                <a:latin typeface="Calibri" pitchFamily="34" charset="0"/>
              </a:rPr>
              <a:t>These numbers can only every be divided by 1 or themselves to get a whole number!</a:t>
            </a:r>
          </a:p>
        </p:txBody>
      </p:sp>
      <p:sp>
        <p:nvSpPr>
          <p:cNvPr id="14" name="Rectangle 13"/>
          <p:cNvSpPr/>
          <p:nvPr/>
        </p:nvSpPr>
        <p:spPr>
          <a:xfrm>
            <a:off x="-217356" y="20083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pic>
        <p:nvPicPr>
          <p:cNvPr id="46088" name="Picture 2"/>
          <p:cNvPicPr>
            <a:picLocks noChangeAspect="1" noChangeArrowheads="1"/>
          </p:cNvPicPr>
          <p:nvPr/>
        </p:nvPicPr>
        <p:blipFill>
          <a:blip r:embed="rId3" cstate="print"/>
          <a:srcRect/>
          <a:stretch>
            <a:fillRect/>
          </a:stretch>
        </p:blipFill>
        <p:spPr bwMode="auto">
          <a:xfrm>
            <a:off x="8316913" y="0"/>
            <a:ext cx="827087" cy="908050"/>
          </a:xfrm>
          <a:prstGeom prst="rect">
            <a:avLst/>
          </a:prstGeom>
          <a:noFill/>
          <a:ln w="9525">
            <a:noFill/>
            <a:miter lim="800000"/>
            <a:headEnd/>
            <a:tailEnd/>
          </a:ln>
        </p:spPr>
      </p:pic>
      <p:pic>
        <p:nvPicPr>
          <p:cNvPr id="46089" name="Picture 3"/>
          <p:cNvPicPr>
            <a:picLocks noChangeAspect="1" noChangeArrowheads="1"/>
          </p:cNvPicPr>
          <p:nvPr/>
        </p:nvPicPr>
        <p:blipFill>
          <a:blip r:embed="rId4" cstate="print"/>
          <a:srcRect/>
          <a:stretch>
            <a:fillRect/>
          </a:stretch>
        </p:blipFill>
        <p:spPr bwMode="auto">
          <a:xfrm>
            <a:off x="71438" y="55563"/>
            <a:ext cx="684212" cy="925512"/>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6"/>
          <p:cNvSpPr>
            <a:spLocks noChangeArrowheads="1"/>
          </p:cNvSpPr>
          <p:nvPr/>
        </p:nvSpPr>
        <p:spPr bwMode="auto">
          <a:xfrm>
            <a:off x="684213" y="1171575"/>
            <a:ext cx="7416800" cy="554038"/>
          </a:xfrm>
          <a:prstGeom prst="rect">
            <a:avLst/>
          </a:prstGeom>
          <a:noFill/>
          <a:ln w="9525">
            <a:noFill/>
            <a:miter lim="800000"/>
            <a:headEnd/>
            <a:tailEnd/>
          </a:ln>
        </p:spPr>
        <p:txBody>
          <a:bodyPr>
            <a:spAutoFit/>
          </a:bodyPr>
          <a:lstStyle/>
          <a:p>
            <a:pPr algn="ctr"/>
            <a:r>
              <a:rPr lang="en-US" sz="3000">
                <a:latin typeface="Calibri" pitchFamily="34" charset="0"/>
              </a:rPr>
              <a:t>Let’s test that out!</a:t>
            </a:r>
          </a:p>
        </p:txBody>
      </p:sp>
      <p:pic>
        <p:nvPicPr>
          <p:cNvPr id="47106" name="Picture 2"/>
          <p:cNvPicPr>
            <a:picLocks noChangeAspect="1" noChangeArrowheads="1"/>
          </p:cNvPicPr>
          <p:nvPr/>
        </p:nvPicPr>
        <p:blipFill>
          <a:blip r:embed="rId2" cstate="print"/>
          <a:srcRect/>
          <a:stretch>
            <a:fillRect/>
          </a:stretch>
        </p:blipFill>
        <p:spPr bwMode="auto">
          <a:xfrm>
            <a:off x="66675" y="1989138"/>
            <a:ext cx="3568700" cy="3600450"/>
          </a:xfrm>
          <a:prstGeom prst="rect">
            <a:avLst/>
          </a:prstGeom>
          <a:noFill/>
          <a:ln w="9525">
            <a:noFill/>
            <a:miter lim="800000"/>
            <a:headEnd/>
            <a:tailEnd/>
          </a:ln>
        </p:spPr>
      </p:pic>
      <p:sp>
        <p:nvSpPr>
          <p:cNvPr id="47107" name="TextBox 12"/>
          <p:cNvSpPr txBox="1">
            <a:spLocks noChangeArrowheads="1"/>
          </p:cNvSpPr>
          <p:nvPr/>
        </p:nvSpPr>
        <p:spPr bwMode="auto">
          <a:xfrm>
            <a:off x="3708400" y="1989138"/>
            <a:ext cx="5184775" cy="3324225"/>
          </a:xfrm>
          <a:prstGeom prst="rect">
            <a:avLst/>
          </a:prstGeom>
          <a:noFill/>
          <a:ln w="9525">
            <a:noFill/>
            <a:miter lim="800000"/>
            <a:headEnd/>
            <a:tailEnd/>
          </a:ln>
        </p:spPr>
        <p:txBody>
          <a:bodyPr>
            <a:spAutoFit/>
          </a:bodyPr>
          <a:lstStyle/>
          <a:p>
            <a:pPr marL="514350" indent="-514350">
              <a:buFontTx/>
              <a:buAutoNum type="arabicPeriod"/>
            </a:pPr>
            <a:r>
              <a:rPr lang="en-US" sz="3000">
                <a:latin typeface="Calibri" pitchFamily="34" charset="0"/>
              </a:rPr>
              <a:t>Choose any number form here (i.e. 47).</a:t>
            </a:r>
          </a:p>
          <a:p>
            <a:pPr marL="514350" indent="-514350">
              <a:buFontTx/>
              <a:buAutoNum type="arabicPeriod"/>
            </a:pPr>
            <a:endParaRPr lang="en-US" sz="3000">
              <a:latin typeface="Calibri" pitchFamily="34" charset="0"/>
            </a:endParaRPr>
          </a:p>
          <a:p>
            <a:pPr marL="514350" indent="-514350">
              <a:buFontTx/>
              <a:buAutoNum type="arabicPeriod"/>
            </a:pPr>
            <a:r>
              <a:rPr lang="en-US" sz="3000">
                <a:latin typeface="Calibri" pitchFamily="34" charset="0"/>
              </a:rPr>
              <a:t>On your calculator try:</a:t>
            </a:r>
          </a:p>
          <a:p>
            <a:pPr marL="971550" lvl="1" indent="-514350"/>
            <a:r>
              <a:rPr lang="en-US" sz="3000">
                <a:latin typeface="Calibri" pitchFamily="34" charset="0"/>
              </a:rPr>
              <a:t>	47 /46 = </a:t>
            </a:r>
          </a:p>
          <a:p>
            <a:pPr marL="971550" lvl="1" indent="-514350"/>
            <a:r>
              <a:rPr lang="en-US" sz="3000">
                <a:latin typeface="Calibri" pitchFamily="34" charset="0"/>
              </a:rPr>
              <a:t>	47/ 45 = </a:t>
            </a:r>
          </a:p>
          <a:p>
            <a:pPr marL="971550" lvl="1" indent="-514350"/>
            <a:r>
              <a:rPr lang="en-US" sz="3000">
                <a:latin typeface="Calibri" pitchFamily="34" charset="0"/>
              </a:rPr>
              <a:t>	47/ 44 = </a:t>
            </a:r>
          </a:p>
        </p:txBody>
      </p:sp>
      <p:sp>
        <p:nvSpPr>
          <p:cNvPr id="47108" name="Rectangle 14"/>
          <p:cNvSpPr>
            <a:spLocks noChangeArrowheads="1"/>
          </p:cNvSpPr>
          <p:nvPr/>
        </p:nvSpPr>
        <p:spPr bwMode="auto">
          <a:xfrm>
            <a:off x="4211638" y="5300663"/>
            <a:ext cx="4897437" cy="1016000"/>
          </a:xfrm>
          <a:prstGeom prst="rect">
            <a:avLst/>
          </a:prstGeom>
          <a:noFill/>
          <a:ln w="9525">
            <a:noFill/>
            <a:miter lim="800000"/>
            <a:headEnd/>
            <a:tailEnd/>
          </a:ln>
        </p:spPr>
        <p:txBody>
          <a:bodyPr>
            <a:spAutoFit/>
          </a:bodyPr>
          <a:lstStyle/>
          <a:p>
            <a:r>
              <a:rPr lang="en-US" sz="3000">
                <a:latin typeface="Calibri" pitchFamily="34" charset="0"/>
              </a:rPr>
              <a:t>Keep on trying until you get a whole number!</a:t>
            </a:r>
          </a:p>
        </p:txBody>
      </p:sp>
      <p:pic>
        <p:nvPicPr>
          <p:cNvPr id="47109" name="Picture 5" descr="\\sp_sasserver\userdata$\areiter\My Pictures\A4_Size_Calculator.jpg"/>
          <p:cNvPicPr>
            <a:picLocks noChangeAspect="1" noChangeArrowheads="1"/>
          </p:cNvPicPr>
          <p:nvPr/>
        </p:nvPicPr>
        <p:blipFill>
          <a:blip r:embed="rId3" cstate="print"/>
          <a:srcRect/>
          <a:stretch>
            <a:fillRect/>
          </a:stretch>
        </p:blipFill>
        <p:spPr bwMode="auto">
          <a:xfrm>
            <a:off x="7789863" y="3141663"/>
            <a:ext cx="1354137" cy="1354137"/>
          </a:xfrm>
          <a:prstGeom prst="rect">
            <a:avLst/>
          </a:prstGeom>
          <a:noFill/>
          <a:ln w="9525">
            <a:noFill/>
            <a:miter lim="800000"/>
            <a:headEnd/>
            <a:tailEnd/>
          </a:ln>
        </p:spPr>
      </p:pic>
      <p:sp>
        <p:nvSpPr>
          <p:cNvPr id="8" name="Rectangle 7"/>
          <p:cNvSpPr/>
          <p:nvPr/>
        </p:nvSpPr>
        <p:spPr>
          <a:xfrm>
            <a:off x="-217356" y="20083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pic>
        <p:nvPicPr>
          <p:cNvPr id="47111" name="Picture 2"/>
          <p:cNvPicPr>
            <a:picLocks noChangeAspect="1" noChangeArrowheads="1"/>
          </p:cNvPicPr>
          <p:nvPr/>
        </p:nvPicPr>
        <p:blipFill>
          <a:blip r:embed="rId4" cstate="print"/>
          <a:srcRect/>
          <a:stretch>
            <a:fillRect/>
          </a:stretch>
        </p:blipFill>
        <p:spPr bwMode="auto">
          <a:xfrm>
            <a:off x="8316913" y="0"/>
            <a:ext cx="827087" cy="908050"/>
          </a:xfrm>
          <a:prstGeom prst="rect">
            <a:avLst/>
          </a:prstGeom>
          <a:noFill/>
          <a:ln w="9525">
            <a:noFill/>
            <a:miter lim="800000"/>
            <a:headEnd/>
            <a:tailEnd/>
          </a:ln>
        </p:spPr>
      </p:pic>
      <p:pic>
        <p:nvPicPr>
          <p:cNvPr id="47112" name="Picture 3"/>
          <p:cNvPicPr>
            <a:picLocks noChangeAspect="1" noChangeArrowheads="1"/>
          </p:cNvPicPr>
          <p:nvPr/>
        </p:nvPicPr>
        <p:blipFill>
          <a:blip r:embed="rId5" cstate="print"/>
          <a:srcRect/>
          <a:stretch>
            <a:fillRect/>
          </a:stretch>
        </p:blipFill>
        <p:spPr bwMode="auto">
          <a:xfrm>
            <a:off x="71438" y="55563"/>
            <a:ext cx="684212" cy="92551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4"/>
          <p:cNvSpPr txBox="1">
            <a:spLocks noChangeArrowheads="1"/>
          </p:cNvSpPr>
          <p:nvPr/>
        </p:nvSpPr>
        <p:spPr bwMode="auto">
          <a:xfrm>
            <a:off x="611188" y="2133600"/>
            <a:ext cx="8208962" cy="1006475"/>
          </a:xfrm>
          <a:prstGeom prst="rect">
            <a:avLst/>
          </a:prstGeom>
          <a:noFill/>
          <a:ln w="9525">
            <a:noFill/>
            <a:miter lim="800000"/>
            <a:headEnd/>
            <a:tailEnd/>
          </a:ln>
        </p:spPr>
        <p:txBody>
          <a:bodyPr>
            <a:spAutoFit/>
          </a:bodyPr>
          <a:lstStyle/>
          <a:p>
            <a:pPr algn="ctr"/>
            <a:r>
              <a:rPr lang="en-US" sz="3000">
                <a:latin typeface="Calibri" pitchFamily="34" charset="0"/>
              </a:rPr>
              <a:t>What makes an number “even”?</a:t>
            </a:r>
          </a:p>
          <a:p>
            <a:pPr algn="ctr"/>
            <a:endParaRPr lang="en-US" sz="3000">
              <a:latin typeface="Calibri" pitchFamily="34" charset="0"/>
            </a:endParaRPr>
          </a:p>
        </p:txBody>
      </p:sp>
      <p:sp>
        <p:nvSpPr>
          <p:cNvPr id="6" name="TextBox 5"/>
          <p:cNvSpPr txBox="1">
            <a:spLocks noChangeArrowheads="1"/>
          </p:cNvSpPr>
          <p:nvPr/>
        </p:nvSpPr>
        <p:spPr bwMode="auto">
          <a:xfrm>
            <a:off x="322263" y="188913"/>
            <a:ext cx="8713787" cy="1006475"/>
          </a:xfrm>
          <a:prstGeom prst="rect">
            <a:avLst/>
          </a:prstGeom>
          <a:noFill/>
          <a:ln w="9525">
            <a:noFill/>
            <a:miter lim="800000"/>
            <a:headEnd/>
            <a:tailEnd/>
          </a:ln>
        </p:spPr>
        <p:txBody>
          <a:bodyPr>
            <a:spAutoFit/>
          </a:bodyPr>
          <a:lstStyle/>
          <a:p>
            <a:pPr algn="ctr"/>
            <a:r>
              <a:rPr lang="en-US" sz="3000" i="1">
                <a:solidFill>
                  <a:srgbClr val="E46C0A"/>
                </a:solidFill>
                <a:latin typeface="Calibri" pitchFamily="34" charset="0"/>
              </a:rPr>
              <a:t>Some of these numbers have special properties and these properties can be used to solve problems.</a:t>
            </a:r>
          </a:p>
        </p:txBody>
      </p:sp>
      <p:pic>
        <p:nvPicPr>
          <p:cNvPr id="17411" name="Picture 8"/>
          <p:cNvPicPr>
            <a:picLocks noChangeAspect="1"/>
          </p:cNvPicPr>
          <p:nvPr/>
        </p:nvPicPr>
        <p:blipFill>
          <a:blip r:embed="rId2" cstate="print"/>
          <a:srcRect/>
          <a:stretch>
            <a:fillRect/>
          </a:stretch>
        </p:blipFill>
        <p:spPr bwMode="auto">
          <a:xfrm>
            <a:off x="611188" y="1778000"/>
            <a:ext cx="1008062" cy="1476375"/>
          </a:xfrm>
          <a:prstGeom prst="rect">
            <a:avLst/>
          </a:prstGeom>
          <a:noFill/>
          <a:ln w="9525">
            <a:noFill/>
            <a:miter lim="800000"/>
            <a:headEnd/>
            <a:tailEnd/>
          </a:ln>
        </p:spPr>
      </p:pic>
      <p:sp>
        <p:nvSpPr>
          <p:cNvPr id="10" name="Rectangle 9"/>
          <p:cNvSpPr/>
          <p:nvPr/>
        </p:nvSpPr>
        <p:spPr>
          <a:xfrm>
            <a:off x="395288" y="1557338"/>
            <a:ext cx="8208962" cy="187642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17413" name="Text Box 6"/>
          <p:cNvSpPr txBox="1">
            <a:spLocks noChangeArrowheads="1"/>
          </p:cNvSpPr>
          <p:nvPr/>
        </p:nvSpPr>
        <p:spPr bwMode="auto">
          <a:xfrm>
            <a:off x="468313" y="3808413"/>
            <a:ext cx="8404225" cy="641350"/>
          </a:xfrm>
          <a:prstGeom prst="rect">
            <a:avLst/>
          </a:prstGeom>
          <a:noFill/>
          <a:ln w="9525">
            <a:noFill/>
            <a:miter lim="800000"/>
            <a:headEnd/>
            <a:tailEnd/>
          </a:ln>
        </p:spPr>
        <p:txBody>
          <a:bodyPr wrap="none">
            <a:spAutoFit/>
          </a:bodyPr>
          <a:lstStyle/>
          <a:p>
            <a:r>
              <a:rPr lang="en-AU" b="1">
                <a:solidFill>
                  <a:srgbClr val="00CC00"/>
                </a:solidFill>
              </a:rPr>
              <a:t>A number is even if…..</a:t>
            </a:r>
          </a:p>
          <a:p>
            <a:pPr>
              <a:buFontTx/>
              <a:buChar char="•"/>
            </a:pPr>
            <a:r>
              <a:rPr lang="en-AU" b="1">
                <a:solidFill>
                  <a:srgbClr val="00CC00"/>
                </a:solidFill>
              </a:rPr>
              <a:t> you can divide it by 2 without resulting in a remainder, fraction or decimal.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p:cNvPicPr>
            <a:picLocks noChangeAspect="1" noChangeArrowheads="1"/>
          </p:cNvPicPr>
          <p:nvPr/>
        </p:nvPicPr>
        <p:blipFill>
          <a:blip r:embed="rId2" cstate="print"/>
          <a:srcRect/>
          <a:stretch>
            <a:fillRect/>
          </a:stretch>
        </p:blipFill>
        <p:spPr bwMode="auto">
          <a:xfrm>
            <a:off x="139700" y="1989138"/>
            <a:ext cx="3568700" cy="3600450"/>
          </a:xfrm>
          <a:prstGeom prst="rect">
            <a:avLst/>
          </a:prstGeom>
          <a:noFill/>
          <a:ln w="9525">
            <a:noFill/>
            <a:miter lim="800000"/>
            <a:headEnd/>
            <a:tailEnd/>
          </a:ln>
        </p:spPr>
      </p:pic>
      <p:sp>
        <p:nvSpPr>
          <p:cNvPr id="7" name="Rectangle 6"/>
          <p:cNvSpPr/>
          <p:nvPr/>
        </p:nvSpPr>
        <p:spPr>
          <a:xfrm>
            <a:off x="3869432" y="1484784"/>
            <a:ext cx="4663008"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Prime Numbers</a:t>
            </a:r>
          </a:p>
        </p:txBody>
      </p:sp>
      <p:pic>
        <p:nvPicPr>
          <p:cNvPr id="48131" name="Picture 2"/>
          <p:cNvPicPr>
            <a:picLocks noChangeAspect="1" noChangeArrowheads="1"/>
          </p:cNvPicPr>
          <p:nvPr/>
        </p:nvPicPr>
        <p:blipFill>
          <a:blip r:embed="rId3" cstate="print"/>
          <a:srcRect/>
          <a:stretch>
            <a:fillRect/>
          </a:stretch>
        </p:blipFill>
        <p:spPr bwMode="auto">
          <a:xfrm>
            <a:off x="3924300" y="2997200"/>
            <a:ext cx="1725613" cy="2160588"/>
          </a:xfrm>
          <a:prstGeom prst="rect">
            <a:avLst/>
          </a:prstGeom>
          <a:noFill/>
          <a:ln w="9525">
            <a:noFill/>
            <a:miter lim="800000"/>
            <a:headEnd/>
            <a:tailEnd/>
          </a:ln>
        </p:spPr>
      </p:pic>
      <p:sp>
        <p:nvSpPr>
          <p:cNvPr id="9" name="Cloud Callout 8"/>
          <p:cNvSpPr/>
          <p:nvPr/>
        </p:nvSpPr>
        <p:spPr>
          <a:xfrm>
            <a:off x="5219700" y="2420938"/>
            <a:ext cx="2736850" cy="1079500"/>
          </a:xfrm>
          <a:prstGeom prst="cloudCallout">
            <a:avLst>
              <a:gd name="adj1" fmla="val -52225"/>
              <a:gd name="adj2" fmla="val 689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lumMod val="95000"/>
                    <a:lumOff val="5000"/>
                  </a:schemeClr>
                </a:solidFill>
              </a:rPr>
              <a:t>Is there be a quicker way?</a:t>
            </a:r>
          </a:p>
        </p:txBody>
      </p:sp>
      <p:sp>
        <p:nvSpPr>
          <p:cNvPr id="10" name="Rectangle 9"/>
          <p:cNvSpPr/>
          <p:nvPr/>
        </p:nvSpPr>
        <p:spPr>
          <a:xfrm>
            <a:off x="-217356" y="20083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pic>
        <p:nvPicPr>
          <p:cNvPr id="48134" name="Picture 2"/>
          <p:cNvPicPr>
            <a:picLocks noChangeAspect="1" noChangeArrowheads="1"/>
          </p:cNvPicPr>
          <p:nvPr/>
        </p:nvPicPr>
        <p:blipFill>
          <a:blip r:embed="rId4" cstate="print"/>
          <a:srcRect/>
          <a:stretch>
            <a:fillRect/>
          </a:stretch>
        </p:blipFill>
        <p:spPr bwMode="auto">
          <a:xfrm>
            <a:off x="8316913" y="0"/>
            <a:ext cx="827087" cy="908050"/>
          </a:xfrm>
          <a:prstGeom prst="rect">
            <a:avLst/>
          </a:prstGeom>
          <a:noFill/>
          <a:ln w="9525">
            <a:noFill/>
            <a:miter lim="800000"/>
            <a:headEnd/>
            <a:tailEnd/>
          </a:ln>
        </p:spPr>
      </p:pic>
      <p:pic>
        <p:nvPicPr>
          <p:cNvPr id="48135" name="Picture 3"/>
          <p:cNvPicPr>
            <a:picLocks noChangeAspect="1" noChangeArrowheads="1"/>
          </p:cNvPicPr>
          <p:nvPr/>
        </p:nvPicPr>
        <p:blipFill>
          <a:blip r:embed="rId5" cstate="print"/>
          <a:srcRect/>
          <a:stretch>
            <a:fillRect/>
          </a:stretch>
        </p:blipFill>
        <p:spPr bwMode="auto">
          <a:xfrm>
            <a:off x="71438" y="55563"/>
            <a:ext cx="684212" cy="925512"/>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p:cNvPicPr>
            <a:picLocks noChangeAspect="1" noChangeArrowheads="1"/>
          </p:cNvPicPr>
          <p:nvPr/>
        </p:nvPicPr>
        <p:blipFill>
          <a:blip r:embed="rId2" cstate="print"/>
          <a:srcRect/>
          <a:stretch>
            <a:fillRect/>
          </a:stretch>
        </p:blipFill>
        <p:spPr bwMode="auto">
          <a:xfrm>
            <a:off x="139700" y="1989138"/>
            <a:ext cx="3568700" cy="3600450"/>
          </a:xfrm>
          <a:prstGeom prst="rect">
            <a:avLst/>
          </a:prstGeom>
          <a:noFill/>
          <a:ln w="9525">
            <a:noFill/>
            <a:miter lim="800000"/>
            <a:headEnd/>
            <a:tailEnd/>
          </a:ln>
        </p:spPr>
      </p:pic>
      <p:sp>
        <p:nvSpPr>
          <p:cNvPr id="7" name="Rectangle 6"/>
          <p:cNvSpPr/>
          <p:nvPr/>
        </p:nvSpPr>
        <p:spPr>
          <a:xfrm>
            <a:off x="3869432" y="1484784"/>
            <a:ext cx="4663008"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Prime Numbers</a:t>
            </a:r>
          </a:p>
        </p:txBody>
      </p:sp>
      <p:sp>
        <p:nvSpPr>
          <p:cNvPr id="49155" name="TextBox 9"/>
          <p:cNvSpPr txBox="1">
            <a:spLocks noChangeArrowheads="1"/>
          </p:cNvSpPr>
          <p:nvPr/>
        </p:nvSpPr>
        <p:spPr bwMode="auto">
          <a:xfrm>
            <a:off x="5435600" y="2420938"/>
            <a:ext cx="936625" cy="554037"/>
          </a:xfrm>
          <a:prstGeom prst="rect">
            <a:avLst/>
          </a:prstGeom>
          <a:noFill/>
          <a:ln w="9525">
            <a:noFill/>
            <a:miter lim="800000"/>
            <a:headEnd/>
            <a:tailEnd/>
          </a:ln>
        </p:spPr>
        <p:txBody>
          <a:bodyPr wrap="none">
            <a:spAutoFit/>
          </a:bodyPr>
          <a:lstStyle/>
          <a:p>
            <a:r>
              <a:rPr lang="en-US" sz="3000">
                <a:solidFill>
                  <a:srgbClr val="00B050"/>
                </a:solidFill>
                <a:latin typeface="Calibri" pitchFamily="34" charset="0"/>
              </a:rPr>
              <a:t>Yes!!</a:t>
            </a:r>
          </a:p>
        </p:txBody>
      </p:sp>
      <p:sp>
        <p:nvSpPr>
          <p:cNvPr id="49156" name="TextBox 10"/>
          <p:cNvSpPr txBox="1">
            <a:spLocks noChangeArrowheads="1"/>
          </p:cNvSpPr>
          <p:nvPr/>
        </p:nvSpPr>
        <p:spPr bwMode="auto">
          <a:xfrm>
            <a:off x="3708400" y="3284538"/>
            <a:ext cx="5040313" cy="862012"/>
          </a:xfrm>
          <a:prstGeom prst="rect">
            <a:avLst/>
          </a:prstGeom>
          <a:noFill/>
          <a:ln w="9525">
            <a:noFill/>
            <a:miter lim="800000"/>
            <a:headEnd/>
            <a:tailEnd/>
          </a:ln>
        </p:spPr>
        <p:txBody>
          <a:bodyPr>
            <a:spAutoFit/>
          </a:bodyPr>
          <a:lstStyle/>
          <a:p>
            <a:pPr algn="ctr"/>
            <a:r>
              <a:rPr lang="en-US" sz="2500">
                <a:latin typeface="Calibri" pitchFamily="34" charset="0"/>
              </a:rPr>
              <a:t>Try to draw any of these prime numbers in an array.</a:t>
            </a:r>
          </a:p>
        </p:txBody>
      </p:sp>
      <p:sp>
        <p:nvSpPr>
          <p:cNvPr id="8" name="Rectangle 7"/>
          <p:cNvSpPr/>
          <p:nvPr/>
        </p:nvSpPr>
        <p:spPr>
          <a:xfrm>
            <a:off x="-217356" y="20083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pic>
        <p:nvPicPr>
          <p:cNvPr id="49158" name="Picture 2"/>
          <p:cNvPicPr>
            <a:picLocks noChangeAspect="1" noChangeArrowheads="1"/>
          </p:cNvPicPr>
          <p:nvPr/>
        </p:nvPicPr>
        <p:blipFill>
          <a:blip r:embed="rId3" cstate="print"/>
          <a:srcRect/>
          <a:stretch>
            <a:fillRect/>
          </a:stretch>
        </p:blipFill>
        <p:spPr bwMode="auto">
          <a:xfrm>
            <a:off x="8316913" y="0"/>
            <a:ext cx="827087" cy="908050"/>
          </a:xfrm>
          <a:prstGeom prst="rect">
            <a:avLst/>
          </a:prstGeom>
          <a:noFill/>
          <a:ln w="9525">
            <a:noFill/>
            <a:miter lim="800000"/>
            <a:headEnd/>
            <a:tailEnd/>
          </a:ln>
        </p:spPr>
      </p:pic>
      <p:pic>
        <p:nvPicPr>
          <p:cNvPr id="49159" name="Picture 3"/>
          <p:cNvPicPr>
            <a:picLocks noChangeAspect="1" noChangeArrowheads="1"/>
          </p:cNvPicPr>
          <p:nvPr/>
        </p:nvPicPr>
        <p:blipFill>
          <a:blip r:embed="rId4" cstate="print"/>
          <a:srcRect/>
          <a:stretch>
            <a:fillRect/>
          </a:stretch>
        </p:blipFill>
        <p:spPr bwMode="auto">
          <a:xfrm>
            <a:off x="71438" y="55563"/>
            <a:ext cx="684212" cy="925512"/>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ChangeAspect="1" noChangeArrowheads="1"/>
          </p:cNvPicPr>
          <p:nvPr/>
        </p:nvPicPr>
        <p:blipFill>
          <a:blip r:embed="rId2" cstate="print"/>
          <a:srcRect/>
          <a:stretch>
            <a:fillRect/>
          </a:stretch>
        </p:blipFill>
        <p:spPr bwMode="auto">
          <a:xfrm>
            <a:off x="139700" y="1989138"/>
            <a:ext cx="3568700" cy="3600450"/>
          </a:xfrm>
          <a:prstGeom prst="rect">
            <a:avLst/>
          </a:prstGeom>
          <a:noFill/>
          <a:ln w="9525">
            <a:noFill/>
            <a:miter lim="800000"/>
            <a:headEnd/>
            <a:tailEnd/>
          </a:ln>
        </p:spPr>
      </p:pic>
      <p:sp>
        <p:nvSpPr>
          <p:cNvPr id="7" name="Rectangle 6"/>
          <p:cNvSpPr/>
          <p:nvPr/>
        </p:nvSpPr>
        <p:spPr>
          <a:xfrm>
            <a:off x="3869432" y="1484784"/>
            <a:ext cx="4663008"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Prime Numbers</a:t>
            </a:r>
          </a:p>
        </p:txBody>
      </p:sp>
      <p:pic>
        <p:nvPicPr>
          <p:cNvPr id="50179" name="Picture 2"/>
          <p:cNvPicPr>
            <a:picLocks noChangeAspect="1" noChangeArrowheads="1"/>
          </p:cNvPicPr>
          <p:nvPr/>
        </p:nvPicPr>
        <p:blipFill>
          <a:blip r:embed="rId3" cstate="print"/>
          <a:srcRect/>
          <a:stretch>
            <a:fillRect/>
          </a:stretch>
        </p:blipFill>
        <p:spPr bwMode="auto">
          <a:xfrm>
            <a:off x="3924300" y="2997200"/>
            <a:ext cx="1725613" cy="2160588"/>
          </a:xfrm>
          <a:prstGeom prst="rect">
            <a:avLst/>
          </a:prstGeom>
          <a:noFill/>
          <a:ln w="9525">
            <a:noFill/>
            <a:miter lim="800000"/>
            <a:headEnd/>
            <a:tailEnd/>
          </a:ln>
        </p:spPr>
      </p:pic>
      <p:sp>
        <p:nvSpPr>
          <p:cNvPr id="9" name="Cloud Callout 8"/>
          <p:cNvSpPr/>
          <p:nvPr/>
        </p:nvSpPr>
        <p:spPr>
          <a:xfrm>
            <a:off x="5219700" y="2420938"/>
            <a:ext cx="2736850" cy="1079500"/>
          </a:xfrm>
          <a:prstGeom prst="cloudCallout">
            <a:avLst>
              <a:gd name="adj1" fmla="val -52225"/>
              <a:gd name="adj2" fmla="val 689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lumMod val="95000"/>
                    <a:lumOff val="5000"/>
                  </a:schemeClr>
                </a:solidFill>
              </a:rPr>
              <a:t>What’s an array?</a:t>
            </a:r>
          </a:p>
        </p:txBody>
      </p:sp>
      <p:sp>
        <p:nvSpPr>
          <p:cNvPr id="10" name="Rectangle 9"/>
          <p:cNvSpPr/>
          <p:nvPr/>
        </p:nvSpPr>
        <p:spPr>
          <a:xfrm>
            <a:off x="-217356" y="20083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pic>
        <p:nvPicPr>
          <p:cNvPr id="50182" name="Picture 2"/>
          <p:cNvPicPr>
            <a:picLocks noChangeAspect="1" noChangeArrowheads="1"/>
          </p:cNvPicPr>
          <p:nvPr/>
        </p:nvPicPr>
        <p:blipFill>
          <a:blip r:embed="rId4" cstate="print"/>
          <a:srcRect/>
          <a:stretch>
            <a:fillRect/>
          </a:stretch>
        </p:blipFill>
        <p:spPr bwMode="auto">
          <a:xfrm>
            <a:off x="8316913" y="0"/>
            <a:ext cx="827087" cy="908050"/>
          </a:xfrm>
          <a:prstGeom prst="rect">
            <a:avLst/>
          </a:prstGeom>
          <a:noFill/>
          <a:ln w="9525">
            <a:noFill/>
            <a:miter lim="800000"/>
            <a:headEnd/>
            <a:tailEnd/>
          </a:ln>
        </p:spPr>
      </p:pic>
      <p:pic>
        <p:nvPicPr>
          <p:cNvPr id="50183" name="Picture 3"/>
          <p:cNvPicPr>
            <a:picLocks noChangeAspect="1" noChangeArrowheads="1"/>
          </p:cNvPicPr>
          <p:nvPr/>
        </p:nvPicPr>
        <p:blipFill>
          <a:blip r:embed="rId5" cstate="print"/>
          <a:srcRect/>
          <a:stretch>
            <a:fillRect/>
          </a:stretch>
        </p:blipFill>
        <p:spPr bwMode="auto">
          <a:xfrm>
            <a:off x="71438" y="55563"/>
            <a:ext cx="684212" cy="925512"/>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p:cNvPicPr>
            <a:picLocks noChangeAspect="1" noChangeArrowheads="1"/>
          </p:cNvPicPr>
          <p:nvPr/>
        </p:nvPicPr>
        <p:blipFill>
          <a:blip r:embed="rId2" cstate="print"/>
          <a:srcRect/>
          <a:stretch>
            <a:fillRect/>
          </a:stretch>
        </p:blipFill>
        <p:spPr bwMode="auto">
          <a:xfrm>
            <a:off x="139700" y="1989138"/>
            <a:ext cx="3568700" cy="3600450"/>
          </a:xfrm>
          <a:prstGeom prst="rect">
            <a:avLst/>
          </a:prstGeom>
          <a:noFill/>
          <a:ln w="9525">
            <a:noFill/>
            <a:miter lim="800000"/>
            <a:headEnd/>
            <a:tailEnd/>
          </a:ln>
        </p:spPr>
      </p:pic>
      <p:sp>
        <p:nvSpPr>
          <p:cNvPr id="7" name="Rectangle 6"/>
          <p:cNvSpPr/>
          <p:nvPr/>
        </p:nvSpPr>
        <p:spPr>
          <a:xfrm>
            <a:off x="4821329" y="1052736"/>
            <a:ext cx="2759217" cy="1477328"/>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3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Prime Numbers </a:t>
            </a:r>
          </a:p>
          <a:p>
            <a:pPr algn="ctr" fontAlgn="auto">
              <a:spcBef>
                <a:spcPts val="0"/>
              </a:spcBef>
              <a:spcAft>
                <a:spcPts val="0"/>
              </a:spcAft>
              <a:defRPr/>
            </a:pPr>
            <a:r>
              <a:rPr lang="en-US" sz="3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&amp; </a:t>
            </a:r>
          </a:p>
          <a:p>
            <a:pPr algn="ctr" fontAlgn="auto">
              <a:spcBef>
                <a:spcPts val="0"/>
              </a:spcBef>
              <a:spcAft>
                <a:spcPts val="0"/>
              </a:spcAft>
              <a:defRPr/>
            </a:pPr>
            <a:r>
              <a:rPr lang="en-US" sz="3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Arrays</a:t>
            </a:r>
          </a:p>
        </p:txBody>
      </p:sp>
      <p:sp>
        <p:nvSpPr>
          <p:cNvPr id="51203" name="TextBox 10"/>
          <p:cNvSpPr txBox="1">
            <a:spLocks noChangeArrowheads="1"/>
          </p:cNvSpPr>
          <p:nvPr/>
        </p:nvSpPr>
        <p:spPr bwMode="auto">
          <a:xfrm>
            <a:off x="3779838" y="2566988"/>
            <a:ext cx="5040312" cy="862012"/>
          </a:xfrm>
          <a:prstGeom prst="rect">
            <a:avLst/>
          </a:prstGeom>
          <a:noFill/>
          <a:ln w="9525">
            <a:noFill/>
            <a:miter lim="800000"/>
            <a:headEnd/>
            <a:tailEnd/>
          </a:ln>
        </p:spPr>
        <p:txBody>
          <a:bodyPr>
            <a:spAutoFit/>
          </a:bodyPr>
          <a:lstStyle/>
          <a:p>
            <a:pPr algn="ctr"/>
            <a:r>
              <a:rPr lang="en-US" sz="2500">
                <a:latin typeface="Calibri" pitchFamily="34" charset="0"/>
              </a:rPr>
              <a:t>Remember doing these in grade 2? (They are called arrays!)</a:t>
            </a:r>
          </a:p>
        </p:txBody>
      </p:sp>
      <p:pic>
        <p:nvPicPr>
          <p:cNvPr id="51204" name="Picture 2"/>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51205" name="Picture 3"/>
          <p:cNvPicPr>
            <a:picLocks noChangeAspect="1" noChangeArrowheads="1"/>
          </p:cNvPicPr>
          <p:nvPr/>
        </p:nvPicPr>
        <p:blipFill>
          <a:blip r:embed="rId4" cstate="print"/>
          <a:srcRect/>
          <a:stretch>
            <a:fillRect/>
          </a:stretch>
        </p:blipFill>
        <p:spPr bwMode="auto">
          <a:xfrm>
            <a:off x="4643438" y="3573463"/>
            <a:ext cx="2647950" cy="1085850"/>
          </a:xfrm>
          <a:prstGeom prst="rect">
            <a:avLst/>
          </a:prstGeom>
          <a:noFill/>
          <a:ln w="9525">
            <a:noFill/>
            <a:miter lim="800000"/>
            <a:headEnd/>
            <a:tailEnd/>
          </a:ln>
        </p:spPr>
      </p:pic>
      <p:pic>
        <p:nvPicPr>
          <p:cNvPr id="51206" name="Picture 4"/>
          <p:cNvPicPr>
            <a:picLocks noChangeAspect="1" noChangeArrowheads="1"/>
          </p:cNvPicPr>
          <p:nvPr/>
        </p:nvPicPr>
        <p:blipFill>
          <a:blip r:embed="rId5" cstate="print"/>
          <a:srcRect/>
          <a:stretch>
            <a:fillRect/>
          </a:stretch>
        </p:blipFill>
        <p:spPr bwMode="auto">
          <a:xfrm>
            <a:off x="5292725" y="4797425"/>
            <a:ext cx="1657350" cy="1219200"/>
          </a:xfrm>
          <a:prstGeom prst="rect">
            <a:avLst/>
          </a:prstGeom>
          <a:noFill/>
          <a:ln w="9525">
            <a:noFill/>
            <a:miter lim="800000"/>
            <a:headEnd/>
            <a:tailEnd/>
          </a:ln>
        </p:spPr>
      </p:pic>
      <p:sp>
        <p:nvSpPr>
          <p:cNvPr id="51207" name="TextBox 11"/>
          <p:cNvSpPr txBox="1">
            <a:spLocks noChangeArrowheads="1"/>
          </p:cNvSpPr>
          <p:nvPr/>
        </p:nvSpPr>
        <p:spPr bwMode="auto">
          <a:xfrm>
            <a:off x="4140200" y="3573463"/>
            <a:ext cx="635000" cy="922337"/>
          </a:xfrm>
          <a:prstGeom prst="rect">
            <a:avLst/>
          </a:prstGeom>
          <a:noFill/>
          <a:ln w="9525">
            <a:noFill/>
            <a:miter lim="800000"/>
            <a:headEnd/>
            <a:tailEnd/>
          </a:ln>
        </p:spPr>
        <p:txBody>
          <a:bodyPr wrap="none">
            <a:spAutoFit/>
          </a:bodyPr>
          <a:lstStyle/>
          <a:p>
            <a:pPr algn="ctr"/>
            <a:r>
              <a:rPr lang="en-US">
                <a:latin typeface="Calibri" pitchFamily="34" charset="0"/>
              </a:rPr>
              <a:t>6 x 2</a:t>
            </a:r>
          </a:p>
          <a:p>
            <a:pPr algn="ctr"/>
            <a:r>
              <a:rPr lang="en-US">
                <a:latin typeface="Calibri" pitchFamily="34" charset="0"/>
              </a:rPr>
              <a:t>Or</a:t>
            </a:r>
          </a:p>
          <a:p>
            <a:pPr algn="ctr"/>
            <a:r>
              <a:rPr lang="en-US">
                <a:latin typeface="Calibri" pitchFamily="34" charset="0"/>
              </a:rPr>
              <a:t>2 x 6</a:t>
            </a:r>
          </a:p>
        </p:txBody>
      </p:sp>
      <p:sp>
        <p:nvSpPr>
          <p:cNvPr id="51208" name="TextBox 12"/>
          <p:cNvSpPr txBox="1">
            <a:spLocks noChangeArrowheads="1"/>
          </p:cNvSpPr>
          <p:nvPr/>
        </p:nvSpPr>
        <p:spPr bwMode="auto">
          <a:xfrm>
            <a:off x="4591050" y="4954588"/>
            <a:ext cx="623888" cy="922337"/>
          </a:xfrm>
          <a:prstGeom prst="rect">
            <a:avLst/>
          </a:prstGeom>
          <a:noFill/>
          <a:ln w="9525">
            <a:noFill/>
            <a:miter lim="800000"/>
            <a:headEnd/>
            <a:tailEnd/>
          </a:ln>
        </p:spPr>
        <p:txBody>
          <a:bodyPr wrap="none">
            <a:spAutoFit/>
          </a:bodyPr>
          <a:lstStyle/>
          <a:p>
            <a:pPr algn="ctr"/>
            <a:r>
              <a:rPr lang="en-US">
                <a:latin typeface="Calibri" pitchFamily="34" charset="0"/>
              </a:rPr>
              <a:t>4 x 3</a:t>
            </a:r>
          </a:p>
          <a:p>
            <a:pPr algn="ctr"/>
            <a:r>
              <a:rPr lang="en-US">
                <a:latin typeface="Calibri" pitchFamily="34" charset="0"/>
              </a:rPr>
              <a:t>Or</a:t>
            </a:r>
          </a:p>
          <a:p>
            <a:pPr algn="ctr"/>
            <a:r>
              <a:rPr lang="en-US">
                <a:latin typeface="Calibri" pitchFamily="34" charset="0"/>
              </a:rPr>
              <a:t>3 x 4</a:t>
            </a:r>
          </a:p>
        </p:txBody>
      </p:sp>
      <p:sp>
        <p:nvSpPr>
          <p:cNvPr id="51209" name="TextBox 13"/>
          <p:cNvSpPr txBox="1">
            <a:spLocks noChangeArrowheads="1"/>
          </p:cNvSpPr>
          <p:nvPr/>
        </p:nvSpPr>
        <p:spPr bwMode="auto">
          <a:xfrm>
            <a:off x="7248525" y="3573463"/>
            <a:ext cx="1068388" cy="922337"/>
          </a:xfrm>
          <a:prstGeom prst="rect">
            <a:avLst/>
          </a:prstGeom>
          <a:noFill/>
          <a:ln w="9525">
            <a:noFill/>
            <a:miter lim="800000"/>
            <a:headEnd/>
            <a:tailEnd/>
          </a:ln>
        </p:spPr>
        <p:txBody>
          <a:bodyPr wrap="none">
            <a:spAutoFit/>
          </a:bodyPr>
          <a:lstStyle/>
          <a:p>
            <a:pPr algn="ctr"/>
            <a:r>
              <a:rPr lang="en-US">
                <a:latin typeface="Calibri" pitchFamily="34" charset="0"/>
              </a:rPr>
              <a:t>12 / 2 = 6</a:t>
            </a:r>
          </a:p>
          <a:p>
            <a:pPr algn="ctr"/>
            <a:r>
              <a:rPr lang="en-US">
                <a:latin typeface="Calibri" pitchFamily="34" charset="0"/>
              </a:rPr>
              <a:t>or</a:t>
            </a:r>
          </a:p>
          <a:p>
            <a:pPr algn="ctr"/>
            <a:r>
              <a:rPr lang="en-US">
                <a:latin typeface="Calibri" pitchFamily="34" charset="0"/>
              </a:rPr>
              <a:t>12 / 6 = 2</a:t>
            </a:r>
          </a:p>
        </p:txBody>
      </p:sp>
      <p:sp>
        <p:nvSpPr>
          <p:cNvPr id="51210" name="TextBox 14"/>
          <p:cNvSpPr txBox="1">
            <a:spLocks noChangeArrowheads="1"/>
          </p:cNvSpPr>
          <p:nvPr/>
        </p:nvSpPr>
        <p:spPr bwMode="auto">
          <a:xfrm>
            <a:off x="7235825" y="4954588"/>
            <a:ext cx="1069975" cy="922337"/>
          </a:xfrm>
          <a:prstGeom prst="rect">
            <a:avLst/>
          </a:prstGeom>
          <a:noFill/>
          <a:ln w="9525">
            <a:noFill/>
            <a:miter lim="800000"/>
            <a:headEnd/>
            <a:tailEnd/>
          </a:ln>
        </p:spPr>
        <p:txBody>
          <a:bodyPr wrap="none">
            <a:spAutoFit/>
          </a:bodyPr>
          <a:lstStyle/>
          <a:p>
            <a:pPr algn="ctr"/>
            <a:r>
              <a:rPr lang="en-US">
                <a:latin typeface="Calibri" pitchFamily="34" charset="0"/>
              </a:rPr>
              <a:t>12 / 4 = 3</a:t>
            </a:r>
          </a:p>
          <a:p>
            <a:pPr algn="ctr"/>
            <a:r>
              <a:rPr lang="en-US">
                <a:latin typeface="Calibri" pitchFamily="34" charset="0"/>
              </a:rPr>
              <a:t>or</a:t>
            </a:r>
          </a:p>
          <a:p>
            <a:pPr algn="ctr"/>
            <a:r>
              <a:rPr lang="en-US">
                <a:latin typeface="Calibri" pitchFamily="34" charset="0"/>
              </a:rPr>
              <a:t>12 / 3 = 4</a:t>
            </a:r>
          </a:p>
        </p:txBody>
      </p:sp>
      <p:sp>
        <p:nvSpPr>
          <p:cNvPr id="16" name="Rectangle 15"/>
          <p:cNvSpPr/>
          <p:nvPr/>
        </p:nvSpPr>
        <p:spPr>
          <a:xfrm>
            <a:off x="-217356" y="20083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pic>
        <p:nvPicPr>
          <p:cNvPr id="51212" name="Picture 2"/>
          <p:cNvPicPr>
            <a:picLocks noChangeAspect="1" noChangeArrowheads="1"/>
          </p:cNvPicPr>
          <p:nvPr/>
        </p:nvPicPr>
        <p:blipFill>
          <a:blip r:embed="rId6" cstate="print"/>
          <a:srcRect/>
          <a:stretch>
            <a:fillRect/>
          </a:stretch>
        </p:blipFill>
        <p:spPr bwMode="auto">
          <a:xfrm>
            <a:off x="8316913" y="0"/>
            <a:ext cx="827087" cy="908050"/>
          </a:xfrm>
          <a:prstGeom prst="rect">
            <a:avLst/>
          </a:prstGeom>
          <a:noFill/>
          <a:ln w="9525">
            <a:noFill/>
            <a:miter lim="800000"/>
            <a:headEnd/>
            <a:tailEnd/>
          </a:ln>
        </p:spPr>
      </p:pic>
      <p:pic>
        <p:nvPicPr>
          <p:cNvPr id="51213" name="Picture 3"/>
          <p:cNvPicPr>
            <a:picLocks noChangeAspect="1" noChangeArrowheads="1"/>
          </p:cNvPicPr>
          <p:nvPr/>
        </p:nvPicPr>
        <p:blipFill>
          <a:blip r:embed="rId7" cstate="print"/>
          <a:srcRect/>
          <a:stretch>
            <a:fillRect/>
          </a:stretch>
        </p:blipFill>
        <p:spPr bwMode="auto">
          <a:xfrm>
            <a:off x="71438" y="55563"/>
            <a:ext cx="684212" cy="925512"/>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p:cNvPicPr>
            <a:picLocks noChangeAspect="1" noChangeArrowheads="1"/>
          </p:cNvPicPr>
          <p:nvPr/>
        </p:nvPicPr>
        <p:blipFill>
          <a:blip r:embed="rId2" cstate="print"/>
          <a:srcRect/>
          <a:stretch>
            <a:fillRect/>
          </a:stretch>
        </p:blipFill>
        <p:spPr bwMode="auto">
          <a:xfrm>
            <a:off x="139700" y="1989138"/>
            <a:ext cx="3568700" cy="3600450"/>
          </a:xfrm>
          <a:prstGeom prst="rect">
            <a:avLst/>
          </a:prstGeom>
          <a:noFill/>
          <a:ln w="9525">
            <a:noFill/>
            <a:miter lim="800000"/>
            <a:headEnd/>
            <a:tailEnd/>
          </a:ln>
        </p:spPr>
      </p:pic>
      <p:sp>
        <p:nvSpPr>
          <p:cNvPr id="7" name="Rectangle 6"/>
          <p:cNvSpPr/>
          <p:nvPr/>
        </p:nvSpPr>
        <p:spPr>
          <a:xfrm>
            <a:off x="4821329" y="1052736"/>
            <a:ext cx="2759217" cy="1477328"/>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3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Prime Numbers </a:t>
            </a:r>
          </a:p>
          <a:p>
            <a:pPr algn="ctr" fontAlgn="auto">
              <a:spcBef>
                <a:spcPts val="0"/>
              </a:spcBef>
              <a:spcAft>
                <a:spcPts val="0"/>
              </a:spcAft>
              <a:defRPr/>
            </a:pPr>
            <a:r>
              <a:rPr lang="en-US" sz="3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&amp; </a:t>
            </a:r>
          </a:p>
          <a:p>
            <a:pPr algn="ctr" fontAlgn="auto">
              <a:spcBef>
                <a:spcPts val="0"/>
              </a:spcBef>
              <a:spcAft>
                <a:spcPts val="0"/>
              </a:spcAft>
              <a:defRPr/>
            </a:pPr>
            <a:r>
              <a:rPr lang="en-US" sz="3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Arrays</a:t>
            </a:r>
          </a:p>
        </p:txBody>
      </p:sp>
      <p:sp>
        <p:nvSpPr>
          <p:cNvPr id="52227" name="TextBox 10"/>
          <p:cNvSpPr txBox="1">
            <a:spLocks noChangeArrowheads="1"/>
          </p:cNvSpPr>
          <p:nvPr/>
        </p:nvSpPr>
        <p:spPr bwMode="auto">
          <a:xfrm>
            <a:off x="3779838" y="2636838"/>
            <a:ext cx="5040312" cy="1631950"/>
          </a:xfrm>
          <a:prstGeom prst="rect">
            <a:avLst/>
          </a:prstGeom>
          <a:noFill/>
          <a:ln w="9525">
            <a:noFill/>
            <a:miter lim="800000"/>
            <a:headEnd/>
            <a:tailEnd/>
          </a:ln>
        </p:spPr>
        <p:txBody>
          <a:bodyPr>
            <a:spAutoFit/>
          </a:bodyPr>
          <a:lstStyle/>
          <a:p>
            <a:pPr algn="ctr"/>
            <a:r>
              <a:rPr lang="en-US" sz="2500">
                <a:latin typeface="Calibri" pitchFamily="34" charset="0"/>
              </a:rPr>
              <a:t>Try to make an array for any of these prime numbers!</a:t>
            </a:r>
          </a:p>
          <a:p>
            <a:pPr algn="ctr"/>
            <a:endParaRPr lang="en-US" sz="2500">
              <a:latin typeface="Calibri" pitchFamily="34" charset="0"/>
            </a:endParaRPr>
          </a:p>
          <a:p>
            <a:pPr algn="ctr"/>
            <a:r>
              <a:rPr lang="en-US" sz="2500">
                <a:latin typeface="Calibri" pitchFamily="34" charset="0"/>
              </a:rPr>
              <a:t>Good luck!</a:t>
            </a:r>
          </a:p>
        </p:txBody>
      </p:sp>
      <p:pic>
        <p:nvPicPr>
          <p:cNvPr id="52228" name="Picture 2"/>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sp>
        <p:nvSpPr>
          <p:cNvPr id="8" name="Rectangle 7"/>
          <p:cNvSpPr/>
          <p:nvPr/>
        </p:nvSpPr>
        <p:spPr>
          <a:xfrm>
            <a:off x="-217356" y="20083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pic>
        <p:nvPicPr>
          <p:cNvPr id="52230" name="Picture 2"/>
          <p:cNvPicPr>
            <a:picLocks noChangeAspect="1" noChangeArrowheads="1"/>
          </p:cNvPicPr>
          <p:nvPr/>
        </p:nvPicPr>
        <p:blipFill>
          <a:blip r:embed="rId4" cstate="print"/>
          <a:srcRect/>
          <a:stretch>
            <a:fillRect/>
          </a:stretch>
        </p:blipFill>
        <p:spPr bwMode="auto">
          <a:xfrm>
            <a:off x="8316913" y="0"/>
            <a:ext cx="827087" cy="908050"/>
          </a:xfrm>
          <a:prstGeom prst="rect">
            <a:avLst/>
          </a:prstGeom>
          <a:noFill/>
          <a:ln w="9525">
            <a:noFill/>
            <a:miter lim="800000"/>
            <a:headEnd/>
            <a:tailEnd/>
          </a:ln>
        </p:spPr>
      </p:pic>
      <p:pic>
        <p:nvPicPr>
          <p:cNvPr id="52231" name="Picture 3"/>
          <p:cNvPicPr>
            <a:picLocks noChangeAspect="1" noChangeArrowheads="1"/>
          </p:cNvPicPr>
          <p:nvPr/>
        </p:nvPicPr>
        <p:blipFill>
          <a:blip r:embed="rId5" cstate="print"/>
          <a:srcRect/>
          <a:stretch>
            <a:fillRect/>
          </a:stretch>
        </p:blipFill>
        <p:spPr bwMode="auto">
          <a:xfrm>
            <a:off x="71438" y="55563"/>
            <a:ext cx="684212" cy="925512"/>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p:cNvPicPr>
            <a:picLocks noChangeAspect="1" noChangeArrowheads="1"/>
          </p:cNvPicPr>
          <p:nvPr/>
        </p:nvPicPr>
        <p:blipFill>
          <a:blip r:embed="rId2" cstate="print"/>
          <a:srcRect/>
          <a:stretch>
            <a:fillRect/>
          </a:stretch>
        </p:blipFill>
        <p:spPr bwMode="auto">
          <a:xfrm>
            <a:off x="139700" y="1989138"/>
            <a:ext cx="3568700" cy="3600450"/>
          </a:xfrm>
          <a:prstGeom prst="rect">
            <a:avLst/>
          </a:prstGeom>
          <a:noFill/>
          <a:ln w="9525">
            <a:noFill/>
            <a:miter lim="800000"/>
            <a:headEnd/>
            <a:tailEnd/>
          </a:ln>
        </p:spPr>
      </p:pic>
      <p:sp>
        <p:nvSpPr>
          <p:cNvPr id="7" name="Rectangle 6"/>
          <p:cNvSpPr/>
          <p:nvPr/>
        </p:nvSpPr>
        <p:spPr>
          <a:xfrm>
            <a:off x="3869432" y="1484784"/>
            <a:ext cx="4663008"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Prime Numbers</a:t>
            </a:r>
          </a:p>
        </p:txBody>
      </p:sp>
      <p:pic>
        <p:nvPicPr>
          <p:cNvPr id="53251" name="Picture 2"/>
          <p:cNvPicPr>
            <a:picLocks noChangeAspect="1" noChangeArrowheads="1"/>
          </p:cNvPicPr>
          <p:nvPr/>
        </p:nvPicPr>
        <p:blipFill>
          <a:blip r:embed="rId3" cstate="print"/>
          <a:srcRect/>
          <a:stretch>
            <a:fillRect/>
          </a:stretch>
        </p:blipFill>
        <p:spPr bwMode="auto">
          <a:xfrm>
            <a:off x="3924300" y="2997200"/>
            <a:ext cx="1725613" cy="2160588"/>
          </a:xfrm>
          <a:prstGeom prst="rect">
            <a:avLst/>
          </a:prstGeom>
          <a:noFill/>
          <a:ln w="9525">
            <a:noFill/>
            <a:miter lim="800000"/>
            <a:headEnd/>
            <a:tailEnd/>
          </a:ln>
        </p:spPr>
      </p:pic>
      <p:sp>
        <p:nvSpPr>
          <p:cNvPr id="9" name="Cloud Callout 8"/>
          <p:cNvSpPr/>
          <p:nvPr/>
        </p:nvSpPr>
        <p:spPr>
          <a:xfrm>
            <a:off x="5219700" y="2420938"/>
            <a:ext cx="2736850" cy="1079500"/>
          </a:xfrm>
          <a:prstGeom prst="cloudCallout">
            <a:avLst>
              <a:gd name="adj1" fmla="val -52225"/>
              <a:gd name="adj2" fmla="val 689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lumMod val="95000"/>
                    <a:lumOff val="5000"/>
                  </a:schemeClr>
                </a:solidFill>
              </a:rPr>
              <a:t>Is there be a quicker way than drawing?</a:t>
            </a:r>
          </a:p>
        </p:txBody>
      </p:sp>
      <p:sp>
        <p:nvSpPr>
          <p:cNvPr id="10" name="Rectangle 9"/>
          <p:cNvSpPr/>
          <p:nvPr/>
        </p:nvSpPr>
        <p:spPr>
          <a:xfrm>
            <a:off x="-217356" y="20083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pic>
        <p:nvPicPr>
          <p:cNvPr id="53254" name="Picture 2"/>
          <p:cNvPicPr>
            <a:picLocks noChangeAspect="1" noChangeArrowheads="1"/>
          </p:cNvPicPr>
          <p:nvPr/>
        </p:nvPicPr>
        <p:blipFill>
          <a:blip r:embed="rId4" cstate="print"/>
          <a:srcRect/>
          <a:stretch>
            <a:fillRect/>
          </a:stretch>
        </p:blipFill>
        <p:spPr bwMode="auto">
          <a:xfrm>
            <a:off x="8316913" y="0"/>
            <a:ext cx="827087" cy="908050"/>
          </a:xfrm>
          <a:prstGeom prst="rect">
            <a:avLst/>
          </a:prstGeom>
          <a:noFill/>
          <a:ln w="9525">
            <a:noFill/>
            <a:miter lim="800000"/>
            <a:headEnd/>
            <a:tailEnd/>
          </a:ln>
        </p:spPr>
      </p:pic>
      <p:pic>
        <p:nvPicPr>
          <p:cNvPr id="53255" name="Picture 3"/>
          <p:cNvPicPr>
            <a:picLocks noChangeAspect="1" noChangeArrowheads="1"/>
          </p:cNvPicPr>
          <p:nvPr/>
        </p:nvPicPr>
        <p:blipFill>
          <a:blip r:embed="rId5" cstate="print"/>
          <a:srcRect/>
          <a:stretch>
            <a:fillRect/>
          </a:stretch>
        </p:blipFill>
        <p:spPr bwMode="auto">
          <a:xfrm>
            <a:off x="71438" y="55563"/>
            <a:ext cx="684212" cy="925512"/>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p:cNvPicPr>
            <a:picLocks noChangeAspect="1" noChangeArrowheads="1"/>
          </p:cNvPicPr>
          <p:nvPr/>
        </p:nvPicPr>
        <p:blipFill>
          <a:blip r:embed="rId2" cstate="print"/>
          <a:srcRect/>
          <a:stretch>
            <a:fillRect/>
          </a:stretch>
        </p:blipFill>
        <p:spPr bwMode="auto">
          <a:xfrm>
            <a:off x="139700" y="1989138"/>
            <a:ext cx="3568700" cy="3600450"/>
          </a:xfrm>
          <a:prstGeom prst="rect">
            <a:avLst/>
          </a:prstGeom>
          <a:noFill/>
          <a:ln w="9525">
            <a:noFill/>
            <a:miter lim="800000"/>
            <a:headEnd/>
            <a:tailEnd/>
          </a:ln>
        </p:spPr>
      </p:pic>
      <p:sp>
        <p:nvSpPr>
          <p:cNvPr id="7" name="Rectangle 6"/>
          <p:cNvSpPr/>
          <p:nvPr/>
        </p:nvSpPr>
        <p:spPr>
          <a:xfrm>
            <a:off x="3869432" y="1484784"/>
            <a:ext cx="4663008"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Prime Numbers</a:t>
            </a:r>
          </a:p>
        </p:txBody>
      </p:sp>
      <p:sp>
        <p:nvSpPr>
          <p:cNvPr id="54275" name="TextBox 9"/>
          <p:cNvSpPr txBox="1">
            <a:spLocks noChangeArrowheads="1"/>
          </p:cNvSpPr>
          <p:nvPr/>
        </p:nvSpPr>
        <p:spPr bwMode="auto">
          <a:xfrm>
            <a:off x="5435600" y="2420938"/>
            <a:ext cx="936625" cy="554037"/>
          </a:xfrm>
          <a:prstGeom prst="rect">
            <a:avLst/>
          </a:prstGeom>
          <a:noFill/>
          <a:ln w="9525">
            <a:noFill/>
            <a:miter lim="800000"/>
            <a:headEnd/>
            <a:tailEnd/>
          </a:ln>
        </p:spPr>
        <p:txBody>
          <a:bodyPr wrap="none">
            <a:spAutoFit/>
          </a:bodyPr>
          <a:lstStyle/>
          <a:p>
            <a:r>
              <a:rPr lang="en-US" sz="3000">
                <a:solidFill>
                  <a:srgbClr val="00B050"/>
                </a:solidFill>
                <a:latin typeface="Calibri" pitchFamily="34" charset="0"/>
              </a:rPr>
              <a:t>Yes!!</a:t>
            </a:r>
          </a:p>
        </p:txBody>
      </p:sp>
      <p:sp>
        <p:nvSpPr>
          <p:cNvPr id="54276" name="TextBox 10"/>
          <p:cNvSpPr txBox="1">
            <a:spLocks noChangeArrowheads="1"/>
          </p:cNvSpPr>
          <p:nvPr/>
        </p:nvSpPr>
        <p:spPr bwMode="auto">
          <a:xfrm>
            <a:off x="3708400" y="3284538"/>
            <a:ext cx="5040313" cy="862012"/>
          </a:xfrm>
          <a:prstGeom prst="rect">
            <a:avLst/>
          </a:prstGeom>
          <a:noFill/>
          <a:ln w="9525">
            <a:noFill/>
            <a:miter lim="800000"/>
            <a:headEnd/>
            <a:tailEnd/>
          </a:ln>
        </p:spPr>
        <p:txBody>
          <a:bodyPr>
            <a:spAutoFit/>
          </a:bodyPr>
          <a:lstStyle/>
          <a:p>
            <a:pPr algn="ctr"/>
            <a:r>
              <a:rPr lang="en-US" sz="2500">
                <a:latin typeface="Calibri" pitchFamily="34" charset="0"/>
              </a:rPr>
              <a:t>Check out the awesome way on the following slides….</a:t>
            </a:r>
          </a:p>
        </p:txBody>
      </p:sp>
      <p:sp>
        <p:nvSpPr>
          <p:cNvPr id="8" name="Rectangle 7"/>
          <p:cNvSpPr/>
          <p:nvPr/>
        </p:nvSpPr>
        <p:spPr>
          <a:xfrm>
            <a:off x="-217356" y="20083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pic>
        <p:nvPicPr>
          <p:cNvPr id="54278" name="Picture 2"/>
          <p:cNvPicPr>
            <a:picLocks noChangeAspect="1" noChangeArrowheads="1"/>
          </p:cNvPicPr>
          <p:nvPr/>
        </p:nvPicPr>
        <p:blipFill>
          <a:blip r:embed="rId3" cstate="print"/>
          <a:srcRect/>
          <a:stretch>
            <a:fillRect/>
          </a:stretch>
        </p:blipFill>
        <p:spPr bwMode="auto">
          <a:xfrm>
            <a:off x="8316913" y="0"/>
            <a:ext cx="827087" cy="908050"/>
          </a:xfrm>
          <a:prstGeom prst="rect">
            <a:avLst/>
          </a:prstGeom>
          <a:noFill/>
          <a:ln w="9525">
            <a:noFill/>
            <a:miter lim="800000"/>
            <a:headEnd/>
            <a:tailEnd/>
          </a:ln>
        </p:spPr>
      </p:pic>
      <p:pic>
        <p:nvPicPr>
          <p:cNvPr id="54279" name="Picture 3"/>
          <p:cNvPicPr>
            <a:picLocks noChangeAspect="1" noChangeArrowheads="1"/>
          </p:cNvPicPr>
          <p:nvPr/>
        </p:nvPicPr>
        <p:blipFill>
          <a:blip r:embed="rId4" cstate="print"/>
          <a:srcRect/>
          <a:stretch>
            <a:fillRect/>
          </a:stretch>
        </p:blipFill>
        <p:spPr bwMode="auto">
          <a:xfrm>
            <a:off x="71438" y="55563"/>
            <a:ext cx="684212" cy="925512"/>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Group 2"/>
          <p:cNvGraphicFramePr>
            <a:graphicFrameLocks noGrp="1"/>
          </p:cNvGraphicFramePr>
          <p:nvPr/>
        </p:nvGraphicFramePr>
        <p:xfrm>
          <a:off x="2895600" y="1981200"/>
          <a:ext cx="5867400" cy="4648201"/>
        </p:xfrm>
        <a:graphic>
          <a:graphicData uri="http://schemas.openxmlformats.org/drawingml/2006/table">
            <a:tbl>
              <a:tblPr/>
              <a:tblGrid>
                <a:gridCol w="568325"/>
                <a:gridCol w="566738"/>
                <a:gridCol w="566737"/>
                <a:gridCol w="566738"/>
                <a:gridCol w="568325"/>
                <a:gridCol w="568325"/>
                <a:gridCol w="566737"/>
                <a:gridCol w="566738"/>
                <a:gridCol w="566737"/>
                <a:gridCol w="762000"/>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420" name="Rectangle 125"/>
          <p:cNvSpPr>
            <a:spLocks noGrp="1" noChangeArrowheads="1"/>
          </p:cNvSpPr>
          <p:nvPr>
            <p:ph type="title"/>
          </p:nvPr>
        </p:nvSpPr>
        <p:spPr>
          <a:xfrm>
            <a:off x="457200" y="773113"/>
            <a:ext cx="8229600" cy="1143000"/>
          </a:xfrm>
        </p:spPr>
        <p:txBody>
          <a:bodyPr/>
          <a:lstStyle/>
          <a:p>
            <a:pPr eaLnBrk="1" hangingPunct="1">
              <a:spcBef>
                <a:spcPct val="50000"/>
              </a:spcBef>
            </a:pPr>
            <a:r>
              <a:rPr lang="en-US" sz="3000" smtClean="0"/>
              <a:t>Take out the number 1 because it is a special number.</a:t>
            </a:r>
          </a:p>
        </p:txBody>
      </p:sp>
      <p:sp>
        <p:nvSpPr>
          <p:cNvPr id="5" name="Rectangle 4"/>
          <p:cNvSpPr/>
          <p:nvPr/>
        </p:nvSpPr>
        <p:spPr>
          <a:xfrm>
            <a:off x="-217356" y="20083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524" name="Group 140"/>
          <p:cNvGraphicFramePr>
            <a:graphicFrameLocks noGrp="1"/>
          </p:cNvGraphicFramePr>
          <p:nvPr/>
        </p:nvGraphicFramePr>
        <p:xfrm>
          <a:off x="2895600" y="1981200"/>
          <a:ext cx="5867400" cy="4648201"/>
        </p:xfrm>
        <a:graphic>
          <a:graphicData uri="http://schemas.openxmlformats.org/drawingml/2006/table">
            <a:tbl>
              <a:tblPr/>
              <a:tblGrid>
                <a:gridCol w="568325"/>
                <a:gridCol w="566738"/>
                <a:gridCol w="566737"/>
                <a:gridCol w="566738"/>
                <a:gridCol w="568325"/>
                <a:gridCol w="568325"/>
                <a:gridCol w="566737"/>
                <a:gridCol w="566738"/>
                <a:gridCol w="566737"/>
                <a:gridCol w="762000"/>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522" name="Rectangle 138"/>
          <p:cNvSpPr>
            <a:spLocks noGrp="1" noChangeArrowheads="1"/>
          </p:cNvSpPr>
          <p:nvPr>
            <p:ph type="title"/>
          </p:nvPr>
        </p:nvSpPr>
        <p:spPr>
          <a:xfrm>
            <a:off x="457200" y="701675"/>
            <a:ext cx="8229600" cy="1143000"/>
          </a:xfrm>
        </p:spPr>
        <p:txBody>
          <a:bodyPr rtlCol="0">
            <a:normAutofit fontScale="90000"/>
          </a:bodyPr>
          <a:lstStyle/>
          <a:p>
            <a:pPr eaLnBrk="1" fontAlgn="auto" hangingPunct="1">
              <a:spcBef>
                <a:spcPct val="50000"/>
              </a:spcBef>
              <a:spcAft>
                <a:spcPts val="0"/>
              </a:spcAft>
              <a:defRPr/>
            </a:pPr>
            <a:r>
              <a:rPr lang="en-US" dirty="0" smtClean="0"/>
              <a:t>Take out numbers that have a composite factor of 2</a:t>
            </a:r>
            <a:endParaRPr lang="en-US" dirty="0"/>
          </a:p>
        </p:txBody>
      </p:sp>
      <p:sp>
        <p:nvSpPr>
          <p:cNvPr id="5" name="Rectangle 4"/>
          <p:cNvSpPr/>
          <p:nvPr/>
        </p:nvSpPr>
        <p:spPr>
          <a:xfrm>
            <a:off x="-217356" y="4462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565" name="Group 133"/>
          <p:cNvGraphicFramePr>
            <a:graphicFrameLocks noGrp="1"/>
          </p:cNvGraphicFramePr>
          <p:nvPr/>
        </p:nvGraphicFramePr>
        <p:xfrm>
          <a:off x="2895600" y="1981200"/>
          <a:ext cx="5867400" cy="4648201"/>
        </p:xfrm>
        <a:graphic>
          <a:graphicData uri="http://schemas.openxmlformats.org/drawingml/2006/table">
            <a:tbl>
              <a:tblPr/>
              <a:tblGrid>
                <a:gridCol w="568325"/>
                <a:gridCol w="566738"/>
                <a:gridCol w="566737"/>
                <a:gridCol w="566738"/>
                <a:gridCol w="568325"/>
                <a:gridCol w="568325"/>
                <a:gridCol w="566737"/>
                <a:gridCol w="566738"/>
                <a:gridCol w="566737"/>
                <a:gridCol w="762000"/>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sp>
        <p:nvSpPr>
          <p:cNvPr id="6" name="Rectangle 138"/>
          <p:cNvSpPr>
            <a:spLocks noGrp="1" noChangeArrowheads="1"/>
          </p:cNvSpPr>
          <p:nvPr>
            <p:ph type="title"/>
          </p:nvPr>
        </p:nvSpPr>
        <p:spPr>
          <a:xfrm>
            <a:off x="457200" y="701675"/>
            <a:ext cx="8229600" cy="1143000"/>
          </a:xfrm>
        </p:spPr>
        <p:txBody>
          <a:bodyPr rtlCol="0">
            <a:normAutofit fontScale="90000"/>
          </a:bodyPr>
          <a:lstStyle/>
          <a:p>
            <a:pPr eaLnBrk="1" fontAlgn="auto" hangingPunct="1">
              <a:spcBef>
                <a:spcPct val="50000"/>
              </a:spcBef>
              <a:spcAft>
                <a:spcPts val="0"/>
              </a:spcAft>
              <a:defRPr/>
            </a:pPr>
            <a:r>
              <a:rPr lang="en-US" dirty="0" smtClean="0"/>
              <a:t>Take out numbers that have a composite factor of 2</a:t>
            </a:r>
            <a:endParaRPr lang="en-US" dirty="0"/>
          </a:p>
        </p:txBody>
      </p:sp>
      <p:sp>
        <p:nvSpPr>
          <p:cNvPr id="7" name="Rectangle 6"/>
          <p:cNvSpPr/>
          <p:nvPr/>
        </p:nvSpPr>
        <p:spPr>
          <a:xfrm>
            <a:off x="-217356" y="4462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4"/>
          <p:cNvSpPr txBox="1">
            <a:spLocks noChangeArrowheads="1"/>
          </p:cNvSpPr>
          <p:nvPr/>
        </p:nvSpPr>
        <p:spPr bwMode="auto">
          <a:xfrm>
            <a:off x="611188" y="2133600"/>
            <a:ext cx="8208962" cy="1006475"/>
          </a:xfrm>
          <a:prstGeom prst="rect">
            <a:avLst/>
          </a:prstGeom>
          <a:noFill/>
          <a:ln w="9525">
            <a:noFill/>
            <a:miter lim="800000"/>
            <a:headEnd/>
            <a:tailEnd/>
          </a:ln>
        </p:spPr>
        <p:txBody>
          <a:bodyPr>
            <a:spAutoFit/>
          </a:bodyPr>
          <a:lstStyle/>
          <a:p>
            <a:pPr algn="ctr"/>
            <a:r>
              <a:rPr lang="en-US" sz="3000">
                <a:latin typeface="Calibri" pitchFamily="34" charset="0"/>
              </a:rPr>
              <a:t>What makes an number “odd”?</a:t>
            </a:r>
          </a:p>
          <a:p>
            <a:pPr algn="ctr"/>
            <a:endParaRPr lang="en-US" sz="3000">
              <a:latin typeface="Calibri" pitchFamily="34" charset="0"/>
            </a:endParaRPr>
          </a:p>
        </p:txBody>
      </p:sp>
      <p:sp>
        <p:nvSpPr>
          <p:cNvPr id="6" name="TextBox 5"/>
          <p:cNvSpPr txBox="1">
            <a:spLocks noChangeArrowheads="1"/>
          </p:cNvSpPr>
          <p:nvPr/>
        </p:nvSpPr>
        <p:spPr bwMode="auto">
          <a:xfrm>
            <a:off x="322263" y="188913"/>
            <a:ext cx="8713787" cy="1006475"/>
          </a:xfrm>
          <a:prstGeom prst="rect">
            <a:avLst/>
          </a:prstGeom>
          <a:noFill/>
          <a:ln w="9525">
            <a:noFill/>
            <a:miter lim="800000"/>
            <a:headEnd/>
            <a:tailEnd/>
          </a:ln>
        </p:spPr>
        <p:txBody>
          <a:bodyPr>
            <a:spAutoFit/>
          </a:bodyPr>
          <a:lstStyle/>
          <a:p>
            <a:pPr algn="ctr"/>
            <a:r>
              <a:rPr lang="en-US" sz="3000" i="1">
                <a:solidFill>
                  <a:srgbClr val="E46C0A"/>
                </a:solidFill>
                <a:latin typeface="Calibri" pitchFamily="34" charset="0"/>
              </a:rPr>
              <a:t>Some of these numbers have special properties and these properties can be used to solve problems.</a:t>
            </a:r>
          </a:p>
        </p:txBody>
      </p:sp>
      <p:pic>
        <p:nvPicPr>
          <p:cNvPr id="18435" name="Picture 8"/>
          <p:cNvPicPr>
            <a:picLocks noChangeAspect="1"/>
          </p:cNvPicPr>
          <p:nvPr/>
        </p:nvPicPr>
        <p:blipFill>
          <a:blip r:embed="rId2" cstate="print"/>
          <a:srcRect/>
          <a:stretch>
            <a:fillRect/>
          </a:stretch>
        </p:blipFill>
        <p:spPr bwMode="auto">
          <a:xfrm>
            <a:off x="611188" y="1778000"/>
            <a:ext cx="1008062" cy="1476375"/>
          </a:xfrm>
          <a:prstGeom prst="rect">
            <a:avLst/>
          </a:prstGeom>
          <a:noFill/>
          <a:ln w="9525">
            <a:noFill/>
            <a:miter lim="800000"/>
            <a:headEnd/>
            <a:tailEnd/>
          </a:ln>
        </p:spPr>
      </p:pic>
      <p:sp>
        <p:nvSpPr>
          <p:cNvPr id="10" name="Rectangle 9"/>
          <p:cNvSpPr/>
          <p:nvPr/>
        </p:nvSpPr>
        <p:spPr>
          <a:xfrm>
            <a:off x="395288" y="1557338"/>
            <a:ext cx="8208962" cy="187642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633" name="Group 129"/>
          <p:cNvGraphicFramePr>
            <a:graphicFrameLocks noGrp="1"/>
          </p:cNvGraphicFramePr>
          <p:nvPr/>
        </p:nvGraphicFramePr>
        <p:xfrm>
          <a:off x="2895600" y="1981200"/>
          <a:ext cx="5867400" cy="4648201"/>
        </p:xfrm>
        <a:graphic>
          <a:graphicData uri="http://schemas.openxmlformats.org/drawingml/2006/table">
            <a:tbl>
              <a:tblPr/>
              <a:tblGrid>
                <a:gridCol w="568325"/>
                <a:gridCol w="566738"/>
                <a:gridCol w="566737"/>
                <a:gridCol w="566738"/>
                <a:gridCol w="568325"/>
                <a:gridCol w="568325"/>
                <a:gridCol w="566737"/>
                <a:gridCol w="566738"/>
                <a:gridCol w="566737"/>
                <a:gridCol w="762000"/>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sp>
        <p:nvSpPr>
          <p:cNvPr id="6" name="Rectangle 138"/>
          <p:cNvSpPr>
            <a:spLocks noGrp="1" noChangeArrowheads="1"/>
          </p:cNvSpPr>
          <p:nvPr>
            <p:ph type="title"/>
          </p:nvPr>
        </p:nvSpPr>
        <p:spPr>
          <a:xfrm>
            <a:off x="457200" y="701675"/>
            <a:ext cx="8229600" cy="1143000"/>
          </a:xfrm>
        </p:spPr>
        <p:txBody>
          <a:bodyPr rtlCol="0">
            <a:normAutofit fontScale="90000"/>
          </a:bodyPr>
          <a:lstStyle/>
          <a:p>
            <a:pPr eaLnBrk="1" fontAlgn="auto" hangingPunct="1">
              <a:spcBef>
                <a:spcPct val="50000"/>
              </a:spcBef>
              <a:spcAft>
                <a:spcPts val="0"/>
              </a:spcAft>
              <a:defRPr/>
            </a:pPr>
            <a:r>
              <a:rPr lang="en-US" dirty="0" smtClean="0"/>
              <a:t>Take out numbers that have a composite factor of 3</a:t>
            </a:r>
            <a:endParaRPr lang="en-US" dirty="0"/>
          </a:p>
        </p:txBody>
      </p:sp>
      <p:sp>
        <p:nvSpPr>
          <p:cNvPr id="7" name="Rectangle 6"/>
          <p:cNvSpPr/>
          <p:nvPr/>
        </p:nvSpPr>
        <p:spPr>
          <a:xfrm>
            <a:off x="-217356" y="4462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677" name="Group 149"/>
          <p:cNvGraphicFramePr>
            <a:graphicFrameLocks noGrp="1"/>
          </p:cNvGraphicFramePr>
          <p:nvPr/>
        </p:nvGraphicFramePr>
        <p:xfrm>
          <a:off x="2895600" y="1981200"/>
          <a:ext cx="5867400" cy="4648201"/>
        </p:xfrm>
        <a:graphic>
          <a:graphicData uri="http://schemas.openxmlformats.org/drawingml/2006/table">
            <a:tbl>
              <a:tblPr/>
              <a:tblGrid>
                <a:gridCol w="568325"/>
                <a:gridCol w="566738"/>
                <a:gridCol w="566737"/>
                <a:gridCol w="566738"/>
                <a:gridCol w="568325"/>
                <a:gridCol w="568325"/>
                <a:gridCol w="566737"/>
                <a:gridCol w="566738"/>
                <a:gridCol w="566737"/>
                <a:gridCol w="762000"/>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sp>
        <p:nvSpPr>
          <p:cNvPr id="6" name="Rectangle 138"/>
          <p:cNvSpPr>
            <a:spLocks noGrp="1" noChangeArrowheads="1"/>
          </p:cNvSpPr>
          <p:nvPr>
            <p:ph type="title"/>
          </p:nvPr>
        </p:nvSpPr>
        <p:spPr>
          <a:xfrm>
            <a:off x="457200" y="701675"/>
            <a:ext cx="8229600" cy="1143000"/>
          </a:xfrm>
        </p:spPr>
        <p:txBody>
          <a:bodyPr rtlCol="0">
            <a:normAutofit fontScale="90000"/>
          </a:bodyPr>
          <a:lstStyle/>
          <a:p>
            <a:pPr eaLnBrk="1" fontAlgn="auto" hangingPunct="1">
              <a:spcBef>
                <a:spcPct val="50000"/>
              </a:spcBef>
              <a:spcAft>
                <a:spcPts val="0"/>
              </a:spcAft>
              <a:defRPr/>
            </a:pPr>
            <a:r>
              <a:rPr lang="en-US" dirty="0" smtClean="0"/>
              <a:t>Take out numbers that have a composite factor of 3</a:t>
            </a:r>
            <a:endParaRPr lang="en-US" dirty="0"/>
          </a:p>
        </p:txBody>
      </p:sp>
      <p:sp>
        <p:nvSpPr>
          <p:cNvPr id="7" name="Rectangle 6"/>
          <p:cNvSpPr/>
          <p:nvPr/>
        </p:nvSpPr>
        <p:spPr>
          <a:xfrm>
            <a:off x="-217356" y="4462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83" name="Group 131"/>
          <p:cNvGraphicFramePr>
            <a:graphicFrameLocks noGrp="1"/>
          </p:cNvGraphicFramePr>
          <p:nvPr/>
        </p:nvGraphicFramePr>
        <p:xfrm>
          <a:off x="2895600" y="1981200"/>
          <a:ext cx="5867400" cy="4648201"/>
        </p:xfrm>
        <a:graphic>
          <a:graphicData uri="http://schemas.openxmlformats.org/drawingml/2006/table">
            <a:tbl>
              <a:tblPr/>
              <a:tblGrid>
                <a:gridCol w="568325"/>
                <a:gridCol w="566738"/>
                <a:gridCol w="566737"/>
                <a:gridCol w="566738"/>
                <a:gridCol w="568325"/>
                <a:gridCol w="568325"/>
                <a:gridCol w="566737"/>
                <a:gridCol w="566738"/>
                <a:gridCol w="566737"/>
                <a:gridCol w="762000"/>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sp>
        <p:nvSpPr>
          <p:cNvPr id="6" name="Rectangle 138"/>
          <p:cNvSpPr>
            <a:spLocks noGrp="1" noChangeArrowheads="1"/>
          </p:cNvSpPr>
          <p:nvPr>
            <p:ph type="title"/>
          </p:nvPr>
        </p:nvSpPr>
        <p:spPr>
          <a:xfrm>
            <a:off x="457200" y="701675"/>
            <a:ext cx="8229600" cy="1143000"/>
          </a:xfrm>
        </p:spPr>
        <p:txBody>
          <a:bodyPr rtlCol="0">
            <a:normAutofit fontScale="90000"/>
          </a:bodyPr>
          <a:lstStyle/>
          <a:p>
            <a:pPr eaLnBrk="1" fontAlgn="auto" hangingPunct="1">
              <a:spcBef>
                <a:spcPct val="50000"/>
              </a:spcBef>
              <a:spcAft>
                <a:spcPts val="0"/>
              </a:spcAft>
              <a:defRPr/>
            </a:pPr>
            <a:r>
              <a:rPr lang="en-US" dirty="0" smtClean="0"/>
              <a:t>Take out numbers that have a composite factor of 5</a:t>
            </a:r>
            <a:endParaRPr lang="en-US" dirty="0"/>
          </a:p>
        </p:txBody>
      </p:sp>
      <p:sp>
        <p:nvSpPr>
          <p:cNvPr id="7" name="Rectangle 6"/>
          <p:cNvSpPr/>
          <p:nvPr/>
        </p:nvSpPr>
        <p:spPr>
          <a:xfrm>
            <a:off x="-217356" y="4462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712" name="Group 136"/>
          <p:cNvGraphicFramePr>
            <a:graphicFrameLocks noGrp="1"/>
          </p:cNvGraphicFramePr>
          <p:nvPr/>
        </p:nvGraphicFramePr>
        <p:xfrm>
          <a:off x="2895600" y="1981200"/>
          <a:ext cx="5867400" cy="4648201"/>
        </p:xfrm>
        <a:graphic>
          <a:graphicData uri="http://schemas.openxmlformats.org/drawingml/2006/table">
            <a:tbl>
              <a:tblPr/>
              <a:tblGrid>
                <a:gridCol w="568325"/>
                <a:gridCol w="566738"/>
                <a:gridCol w="566737"/>
                <a:gridCol w="566738"/>
                <a:gridCol w="568325"/>
                <a:gridCol w="568325"/>
                <a:gridCol w="566737"/>
                <a:gridCol w="566738"/>
                <a:gridCol w="566737"/>
                <a:gridCol w="762000"/>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sp>
        <p:nvSpPr>
          <p:cNvPr id="6" name="Rectangle 138"/>
          <p:cNvSpPr>
            <a:spLocks noGrp="1" noChangeArrowheads="1"/>
          </p:cNvSpPr>
          <p:nvPr>
            <p:ph type="title"/>
          </p:nvPr>
        </p:nvSpPr>
        <p:spPr>
          <a:xfrm>
            <a:off x="457200" y="701675"/>
            <a:ext cx="8229600" cy="1143000"/>
          </a:xfrm>
        </p:spPr>
        <p:txBody>
          <a:bodyPr rtlCol="0">
            <a:normAutofit fontScale="90000"/>
          </a:bodyPr>
          <a:lstStyle/>
          <a:p>
            <a:pPr eaLnBrk="1" fontAlgn="auto" hangingPunct="1">
              <a:spcBef>
                <a:spcPct val="50000"/>
              </a:spcBef>
              <a:spcAft>
                <a:spcPts val="0"/>
              </a:spcAft>
              <a:defRPr/>
            </a:pPr>
            <a:r>
              <a:rPr lang="en-US" dirty="0" smtClean="0"/>
              <a:t>Take out numbers that have a composite factor of 5</a:t>
            </a:r>
            <a:endParaRPr lang="en-US" dirty="0"/>
          </a:p>
        </p:txBody>
      </p:sp>
      <p:sp>
        <p:nvSpPr>
          <p:cNvPr id="7" name="Rectangle 6"/>
          <p:cNvSpPr/>
          <p:nvPr/>
        </p:nvSpPr>
        <p:spPr>
          <a:xfrm>
            <a:off x="-217356" y="4462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733" name="Group 133"/>
          <p:cNvGraphicFramePr>
            <a:graphicFrameLocks noGrp="1"/>
          </p:cNvGraphicFramePr>
          <p:nvPr/>
        </p:nvGraphicFramePr>
        <p:xfrm>
          <a:off x="2895600" y="1981200"/>
          <a:ext cx="5867400" cy="4648201"/>
        </p:xfrm>
        <a:graphic>
          <a:graphicData uri="http://schemas.openxmlformats.org/drawingml/2006/table">
            <a:tbl>
              <a:tblPr/>
              <a:tblGrid>
                <a:gridCol w="568325"/>
                <a:gridCol w="566738"/>
                <a:gridCol w="566737"/>
                <a:gridCol w="566738"/>
                <a:gridCol w="568325"/>
                <a:gridCol w="568325"/>
                <a:gridCol w="566737"/>
                <a:gridCol w="566738"/>
                <a:gridCol w="566737"/>
                <a:gridCol w="762000"/>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sp>
        <p:nvSpPr>
          <p:cNvPr id="6" name="Rectangle 138"/>
          <p:cNvSpPr>
            <a:spLocks noGrp="1" noChangeArrowheads="1"/>
          </p:cNvSpPr>
          <p:nvPr>
            <p:ph type="title"/>
          </p:nvPr>
        </p:nvSpPr>
        <p:spPr>
          <a:xfrm>
            <a:off x="457200" y="701675"/>
            <a:ext cx="8229600" cy="1143000"/>
          </a:xfrm>
        </p:spPr>
        <p:txBody>
          <a:bodyPr rtlCol="0">
            <a:normAutofit fontScale="90000"/>
          </a:bodyPr>
          <a:lstStyle/>
          <a:p>
            <a:pPr eaLnBrk="1" fontAlgn="auto" hangingPunct="1">
              <a:spcBef>
                <a:spcPct val="50000"/>
              </a:spcBef>
              <a:spcAft>
                <a:spcPts val="0"/>
              </a:spcAft>
              <a:defRPr/>
            </a:pPr>
            <a:r>
              <a:rPr lang="en-US" dirty="0" smtClean="0"/>
              <a:t>Take out numbers that have a composite factor of 7</a:t>
            </a:r>
            <a:endParaRPr lang="en-US" dirty="0"/>
          </a:p>
        </p:txBody>
      </p:sp>
      <p:sp>
        <p:nvSpPr>
          <p:cNvPr id="7" name="Rectangle 6"/>
          <p:cNvSpPr/>
          <p:nvPr/>
        </p:nvSpPr>
        <p:spPr>
          <a:xfrm>
            <a:off x="-217356" y="4462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763" name="Group 139"/>
          <p:cNvGraphicFramePr>
            <a:graphicFrameLocks noGrp="1"/>
          </p:cNvGraphicFramePr>
          <p:nvPr/>
        </p:nvGraphicFramePr>
        <p:xfrm>
          <a:off x="2895600" y="1981200"/>
          <a:ext cx="5867400" cy="4648201"/>
        </p:xfrm>
        <a:graphic>
          <a:graphicData uri="http://schemas.openxmlformats.org/drawingml/2006/table">
            <a:tbl>
              <a:tblPr/>
              <a:tblGrid>
                <a:gridCol w="568325"/>
                <a:gridCol w="566738"/>
                <a:gridCol w="566737"/>
                <a:gridCol w="566738"/>
                <a:gridCol w="568325"/>
                <a:gridCol w="568325"/>
                <a:gridCol w="566737"/>
                <a:gridCol w="566738"/>
                <a:gridCol w="566737"/>
                <a:gridCol w="762000"/>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sp>
        <p:nvSpPr>
          <p:cNvPr id="6" name="Rectangle 138"/>
          <p:cNvSpPr>
            <a:spLocks noGrp="1" noChangeArrowheads="1"/>
          </p:cNvSpPr>
          <p:nvPr>
            <p:ph type="title"/>
          </p:nvPr>
        </p:nvSpPr>
        <p:spPr>
          <a:xfrm>
            <a:off x="457200" y="701675"/>
            <a:ext cx="8229600" cy="1143000"/>
          </a:xfrm>
        </p:spPr>
        <p:txBody>
          <a:bodyPr rtlCol="0">
            <a:normAutofit fontScale="90000"/>
          </a:bodyPr>
          <a:lstStyle/>
          <a:p>
            <a:pPr eaLnBrk="1" fontAlgn="auto" hangingPunct="1">
              <a:spcBef>
                <a:spcPct val="50000"/>
              </a:spcBef>
              <a:spcAft>
                <a:spcPts val="0"/>
              </a:spcAft>
              <a:defRPr/>
            </a:pPr>
            <a:r>
              <a:rPr lang="en-US" dirty="0" smtClean="0"/>
              <a:t>Take out numbers that have a composite factor of 7</a:t>
            </a:r>
            <a:endParaRPr lang="en-US" dirty="0"/>
          </a:p>
        </p:txBody>
      </p:sp>
      <p:sp>
        <p:nvSpPr>
          <p:cNvPr id="7" name="Rectangle 6"/>
          <p:cNvSpPr/>
          <p:nvPr/>
        </p:nvSpPr>
        <p:spPr>
          <a:xfrm>
            <a:off x="-217356" y="44624"/>
            <a:ext cx="9469876" cy="707886"/>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mn-lt"/>
                <a:cs typeface="+mn-cs"/>
              </a:rPr>
              <a:t>Prime Numbers</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763" name="Group 139"/>
          <p:cNvGraphicFramePr>
            <a:graphicFrameLocks noGrp="1"/>
          </p:cNvGraphicFramePr>
          <p:nvPr/>
        </p:nvGraphicFramePr>
        <p:xfrm>
          <a:off x="2895600" y="1981200"/>
          <a:ext cx="5867400" cy="4648201"/>
        </p:xfrm>
        <a:graphic>
          <a:graphicData uri="http://schemas.openxmlformats.org/drawingml/2006/table">
            <a:tbl>
              <a:tblPr/>
              <a:tblGrid>
                <a:gridCol w="568325"/>
                <a:gridCol w="566738"/>
                <a:gridCol w="566737"/>
                <a:gridCol w="566738"/>
                <a:gridCol w="568325"/>
                <a:gridCol w="568325"/>
                <a:gridCol w="566737"/>
                <a:gridCol w="566738"/>
                <a:gridCol w="566737"/>
                <a:gridCol w="762000"/>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sp>
        <p:nvSpPr>
          <p:cNvPr id="64636" name="Rectangle 125"/>
          <p:cNvSpPr>
            <a:spLocks noGrp="1" noChangeArrowheads="1"/>
          </p:cNvSpPr>
          <p:nvPr>
            <p:ph type="title"/>
          </p:nvPr>
        </p:nvSpPr>
        <p:spPr/>
        <p:txBody>
          <a:bodyPr/>
          <a:lstStyle/>
          <a:p>
            <a:pPr eaLnBrk="1" hangingPunct="1"/>
            <a:r>
              <a:rPr lang="en-US" smtClean="0"/>
              <a:t>The PRIME Numbers!</a:t>
            </a:r>
          </a:p>
        </p:txBody>
      </p:sp>
      <p:pic>
        <p:nvPicPr>
          <p:cNvPr id="64637" name="Picture 2"/>
          <p:cNvPicPr>
            <a:picLocks noChangeAspect="1" noChangeArrowheads="1"/>
          </p:cNvPicPr>
          <p:nvPr/>
        </p:nvPicPr>
        <p:blipFill>
          <a:blip r:embed="rId2" cstate="print"/>
          <a:srcRect/>
          <a:stretch>
            <a:fillRect/>
          </a:stretch>
        </p:blipFill>
        <p:spPr bwMode="auto">
          <a:xfrm>
            <a:off x="250825" y="2420938"/>
            <a:ext cx="2498725" cy="2520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3688" y="44624"/>
            <a:ext cx="5361083"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a:t>
            </a:r>
          </a:p>
        </p:txBody>
      </p:sp>
      <p:pic>
        <p:nvPicPr>
          <p:cNvPr id="65538" name="Picture 8"/>
          <p:cNvPicPr>
            <a:picLocks noChangeAspect="1"/>
          </p:cNvPicPr>
          <p:nvPr/>
        </p:nvPicPr>
        <p:blipFill>
          <a:blip r:embed="rId2" cstate="print"/>
          <a:srcRect/>
          <a:stretch>
            <a:fillRect/>
          </a:stretch>
        </p:blipFill>
        <p:spPr bwMode="auto">
          <a:xfrm>
            <a:off x="541338" y="5068888"/>
            <a:ext cx="1008062" cy="1476375"/>
          </a:xfrm>
          <a:prstGeom prst="rect">
            <a:avLst/>
          </a:prstGeom>
          <a:noFill/>
          <a:ln w="9525">
            <a:noFill/>
            <a:miter lim="800000"/>
            <a:headEnd/>
            <a:tailEnd/>
          </a:ln>
        </p:spPr>
      </p:pic>
      <p:sp>
        <p:nvSpPr>
          <p:cNvPr id="10" name="Rectangle 9"/>
          <p:cNvSpPr/>
          <p:nvPr/>
        </p:nvSpPr>
        <p:spPr>
          <a:xfrm>
            <a:off x="250825" y="4865688"/>
            <a:ext cx="8208963" cy="187642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65540" name="Rectangle 10"/>
          <p:cNvSpPr>
            <a:spLocks noChangeArrowheads="1"/>
          </p:cNvSpPr>
          <p:nvPr/>
        </p:nvSpPr>
        <p:spPr bwMode="auto">
          <a:xfrm>
            <a:off x="1619250" y="5081588"/>
            <a:ext cx="6481763" cy="1014412"/>
          </a:xfrm>
          <a:prstGeom prst="rect">
            <a:avLst/>
          </a:prstGeom>
          <a:noFill/>
          <a:ln w="9525">
            <a:noFill/>
            <a:miter lim="800000"/>
            <a:headEnd/>
            <a:tailEnd/>
          </a:ln>
        </p:spPr>
        <p:txBody>
          <a:bodyPr>
            <a:spAutoFit/>
          </a:bodyPr>
          <a:lstStyle/>
          <a:p>
            <a:pPr algn="ctr"/>
            <a:r>
              <a:rPr lang="en-US" sz="3000">
                <a:latin typeface="Calibri" pitchFamily="34" charset="0"/>
              </a:rPr>
              <a:t>What do you think the green numbers are?</a:t>
            </a:r>
          </a:p>
        </p:txBody>
      </p:sp>
      <p:pic>
        <p:nvPicPr>
          <p:cNvPr id="65541" name="Picture 2"/>
          <p:cNvPicPr>
            <a:picLocks noChangeAspect="1" noChangeArrowheads="1"/>
          </p:cNvPicPr>
          <p:nvPr/>
        </p:nvPicPr>
        <p:blipFill>
          <a:blip r:embed="rId3" cstate="print"/>
          <a:srcRect/>
          <a:stretch>
            <a:fillRect/>
          </a:stretch>
        </p:blipFill>
        <p:spPr bwMode="auto">
          <a:xfrm>
            <a:off x="882650" y="1052513"/>
            <a:ext cx="3402013" cy="3432175"/>
          </a:xfrm>
          <a:prstGeom prst="rect">
            <a:avLst/>
          </a:prstGeom>
          <a:noFill/>
          <a:ln w="9525">
            <a:noFill/>
            <a:miter lim="800000"/>
            <a:headEnd/>
            <a:tailEnd/>
          </a:ln>
        </p:spPr>
      </p:pic>
      <p:sp>
        <p:nvSpPr>
          <p:cNvPr id="65542" name="TextBox 12"/>
          <p:cNvSpPr txBox="1">
            <a:spLocks noChangeArrowheads="1"/>
          </p:cNvSpPr>
          <p:nvPr/>
        </p:nvSpPr>
        <p:spPr bwMode="auto">
          <a:xfrm>
            <a:off x="1584325" y="4437063"/>
            <a:ext cx="1619250" cy="369887"/>
          </a:xfrm>
          <a:prstGeom prst="rect">
            <a:avLst/>
          </a:prstGeom>
          <a:noFill/>
          <a:ln w="9525">
            <a:noFill/>
            <a:miter lim="800000"/>
            <a:headEnd/>
            <a:tailEnd/>
          </a:ln>
        </p:spPr>
        <p:txBody>
          <a:bodyPr wrap="none">
            <a:spAutoFit/>
          </a:bodyPr>
          <a:lstStyle/>
          <a:p>
            <a:r>
              <a:rPr lang="en-US">
                <a:latin typeface="Calibri" pitchFamily="34" charset="0"/>
              </a:rPr>
              <a:t>Prime numbers</a:t>
            </a:r>
          </a:p>
        </p:txBody>
      </p:sp>
      <p:sp>
        <p:nvSpPr>
          <p:cNvPr id="65543" name="TextBox 13"/>
          <p:cNvSpPr txBox="1">
            <a:spLocks noChangeArrowheads="1"/>
          </p:cNvSpPr>
          <p:nvPr/>
        </p:nvSpPr>
        <p:spPr bwMode="auto">
          <a:xfrm>
            <a:off x="6477000" y="4437063"/>
            <a:ext cx="398463" cy="369887"/>
          </a:xfrm>
          <a:prstGeom prst="rect">
            <a:avLst/>
          </a:prstGeom>
          <a:noFill/>
          <a:ln w="9525">
            <a:noFill/>
            <a:miter lim="800000"/>
            <a:headEnd/>
            <a:tailEnd/>
          </a:ln>
        </p:spPr>
        <p:txBody>
          <a:bodyPr wrap="none">
            <a:spAutoFit/>
          </a:bodyPr>
          <a:lstStyle/>
          <a:p>
            <a:r>
              <a:rPr lang="en-US">
                <a:latin typeface="Calibri" pitchFamily="34" charset="0"/>
              </a:rPr>
              <a:t>??</a:t>
            </a:r>
          </a:p>
        </p:txBody>
      </p:sp>
      <p:pic>
        <p:nvPicPr>
          <p:cNvPr id="65544" name="Picture 2"/>
          <p:cNvPicPr>
            <a:picLocks noChangeAspect="1" noChangeArrowheads="1"/>
          </p:cNvPicPr>
          <p:nvPr/>
        </p:nvPicPr>
        <p:blipFill>
          <a:blip r:embed="rId4" cstate="print"/>
          <a:srcRect/>
          <a:stretch>
            <a:fillRect/>
          </a:stretch>
        </p:blipFill>
        <p:spPr bwMode="auto">
          <a:xfrm>
            <a:off x="4994275" y="1125538"/>
            <a:ext cx="3249613" cy="3240087"/>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8840" y="201414"/>
            <a:ext cx="8613640"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B050"/>
                </a:solidFill>
                <a:effectLst>
                  <a:outerShdw blurRad="41275" dist="12700" dir="12000000" algn="tl" rotWithShape="0">
                    <a:srgbClr val="000000">
                      <a:alpha val="40000"/>
                    </a:srgbClr>
                  </a:outerShdw>
                </a:effectLst>
                <a:latin typeface="+mn-lt"/>
                <a:cs typeface="+mn-cs"/>
              </a:rPr>
              <a:t>Composite Numbers</a:t>
            </a:r>
          </a:p>
        </p:txBody>
      </p:sp>
      <p:sp>
        <p:nvSpPr>
          <p:cNvPr id="66562" name="Rectangle 6"/>
          <p:cNvSpPr>
            <a:spLocks noChangeArrowheads="1"/>
          </p:cNvSpPr>
          <p:nvPr/>
        </p:nvSpPr>
        <p:spPr bwMode="auto">
          <a:xfrm>
            <a:off x="1116013" y="4891088"/>
            <a:ext cx="6480175" cy="554037"/>
          </a:xfrm>
          <a:prstGeom prst="rect">
            <a:avLst/>
          </a:prstGeom>
          <a:noFill/>
          <a:ln w="9525">
            <a:noFill/>
            <a:miter lim="800000"/>
            <a:headEnd/>
            <a:tailEnd/>
          </a:ln>
        </p:spPr>
        <p:txBody>
          <a:bodyPr>
            <a:spAutoFit/>
          </a:bodyPr>
          <a:lstStyle/>
          <a:p>
            <a:pPr algn="ctr"/>
            <a:r>
              <a:rPr lang="en-US" sz="3000">
                <a:solidFill>
                  <a:srgbClr val="00B050"/>
                </a:solidFill>
                <a:latin typeface="Calibri" pitchFamily="34" charset="0"/>
              </a:rPr>
              <a:t>Composite Numbers!</a:t>
            </a:r>
          </a:p>
        </p:txBody>
      </p:sp>
      <p:pic>
        <p:nvPicPr>
          <p:cNvPr id="66563" name="Picture 2"/>
          <p:cNvPicPr>
            <a:picLocks noChangeAspect="1" noChangeArrowheads="1"/>
          </p:cNvPicPr>
          <p:nvPr/>
        </p:nvPicPr>
        <p:blipFill>
          <a:blip r:embed="rId2" cstate="print"/>
          <a:srcRect/>
          <a:stretch>
            <a:fillRect/>
          </a:stretch>
        </p:blipFill>
        <p:spPr bwMode="auto">
          <a:xfrm>
            <a:off x="2700338" y="1190625"/>
            <a:ext cx="3400425" cy="33909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6"/>
          <p:cNvSpPr>
            <a:spLocks noChangeArrowheads="1"/>
          </p:cNvSpPr>
          <p:nvPr/>
        </p:nvSpPr>
        <p:spPr bwMode="auto">
          <a:xfrm>
            <a:off x="1331913" y="1938338"/>
            <a:ext cx="6480175" cy="1016000"/>
          </a:xfrm>
          <a:prstGeom prst="rect">
            <a:avLst/>
          </a:prstGeom>
          <a:noFill/>
          <a:ln w="9525">
            <a:noFill/>
            <a:miter lim="800000"/>
            <a:headEnd/>
            <a:tailEnd/>
          </a:ln>
        </p:spPr>
        <p:txBody>
          <a:bodyPr>
            <a:spAutoFit/>
          </a:bodyPr>
          <a:lstStyle/>
          <a:p>
            <a:pPr algn="ctr"/>
            <a:r>
              <a:rPr lang="en-US" sz="3000">
                <a:latin typeface="Calibri" pitchFamily="34" charset="0"/>
              </a:rPr>
              <a:t>Have you ever heard of the term “composite” numbers?</a:t>
            </a:r>
          </a:p>
        </p:txBody>
      </p:sp>
      <p:pic>
        <p:nvPicPr>
          <p:cNvPr id="67586" name="Picture 13"/>
          <p:cNvPicPr>
            <a:picLocks noChangeAspect="1"/>
          </p:cNvPicPr>
          <p:nvPr/>
        </p:nvPicPr>
        <p:blipFill>
          <a:blip r:embed="rId2" cstate="print"/>
          <a:srcRect/>
          <a:stretch>
            <a:fillRect/>
          </a:stretch>
        </p:blipFill>
        <p:spPr bwMode="auto">
          <a:xfrm>
            <a:off x="612775" y="1971675"/>
            <a:ext cx="1008063" cy="1476375"/>
          </a:xfrm>
          <a:prstGeom prst="rect">
            <a:avLst/>
          </a:prstGeom>
          <a:noFill/>
          <a:ln w="9525">
            <a:noFill/>
            <a:miter lim="800000"/>
            <a:headEnd/>
            <a:tailEnd/>
          </a:ln>
        </p:spPr>
      </p:pic>
      <p:sp>
        <p:nvSpPr>
          <p:cNvPr id="15" name="Rectangle 14"/>
          <p:cNvSpPr/>
          <p:nvPr/>
        </p:nvSpPr>
        <p:spPr>
          <a:xfrm>
            <a:off x="395288" y="1768475"/>
            <a:ext cx="8208962" cy="180498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6" name="Rectangle 5"/>
          <p:cNvSpPr/>
          <p:nvPr/>
        </p:nvSpPr>
        <p:spPr>
          <a:xfrm>
            <a:off x="278840" y="201414"/>
            <a:ext cx="8613640"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B050"/>
                </a:solidFill>
                <a:effectLst>
                  <a:outerShdw blurRad="41275" dist="12700" dir="12000000" algn="tl" rotWithShape="0">
                    <a:srgbClr val="000000">
                      <a:alpha val="40000"/>
                    </a:srgbClr>
                  </a:outerShdw>
                </a:effectLst>
                <a:latin typeface="+mn-lt"/>
                <a:cs typeface="+mn-cs"/>
              </a:rPr>
              <a:t>Composite Numbers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4"/>
          <p:cNvSpPr txBox="1">
            <a:spLocks noChangeArrowheads="1"/>
          </p:cNvSpPr>
          <p:nvPr/>
        </p:nvSpPr>
        <p:spPr bwMode="auto">
          <a:xfrm>
            <a:off x="611188" y="2133600"/>
            <a:ext cx="8208962" cy="1006475"/>
          </a:xfrm>
          <a:prstGeom prst="rect">
            <a:avLst/>
          </a:prstGeom>
          <a:noFill/>
          <a:ln w="9525">
            <a:noFill/>
            <a:miter lim="800000"/>
            <a:headEnd/>
            <a:tailEnd/>
          </a:ln>
        </p:spPr>
        <p:txBody>
          <a:bodyPr>
            <a:spAutoFit/>
          </a:bodyPr>
          <a:lstStyle/>
          <a:p>
            <a:pPr algn="ctr"/>
            <a:r>
              <a:rPr lang="en-US" sz="3000">
                <a:latin typeface="Calibri" pitchFamily="34" charset="0"/>
              </a:rPr>
              <a:t>What makes an number “odd”?</a:t>
            </a:r>
          </a:p>
          <a:p>
            <a:pPr algn="ctr"/>
            <a:endParaRPr lang="en-US" sz="3000">
              <a:latin typeface="Calibri" pitchFamily="34" charset="0"/>
            </a:endParaRPr>
          </a:p>
        </p:txBody>
      </p:sp>
      <p:sp>
        <p:nvSpPr>
          <p:cNvPr id="6" name="TextBox 5"/>
          <p:cNvSpPr txBox="1">
            <a:spLocks noChangeArrowheads="1"/>
          </p:cNvSpPr>
          <p:nvPr/>
        </p:nvSpPr>
        <p:spPr bwMode="auto">
          <a:xfrm>
            <a:off x="322263" y="188913"/>
            <a:ext cx="8713787" cy="1006475"/>
          </a:xfrm>
          <a:prstGeom prst="rect">
            <a:avLst/>
          </a:prstGeom>
          <a:noFill/>
          <a:ln w="9525">
            <a:noFill/>
            <a:miter lim="800000"/>
            <a:headEnd/>
            <a:tailEnd/>
          </a:ln>
        </p:spPr>
        <p:txBody>
          <a:bodyPr>
            <a:spAutoFit/>
          </a:bodyPr>
          <a:lstStyle/>
          <a:p>
            <a:pPr algn="ctr"/>
            <a:r>
              <a:rPr lang="en-US" sz="3000" i="1">
                <a:solidFill>
                  <a:srgbClr val="E46C0A"/>
                </a:solidFill>
                <a:latin typeface="Calibri" pitchFamily="34" charset="0"/>
              </a:rPr>
              <a:t>Some of these numbers have special properties and these properties can be used to solve problems.</a:t>
            </a:r>
          </a:p>
        </p:txBody>
      </p:sp>
      <p:pic>
        <p:nvPicPr>
          <p:cNvPr id="19459" name="Picture 8"/>
          <p:cNvPicPr>
            <a:picLocks noChangeAspect="1"/>
          </p:cNvPicPr>
          <p:nvPr/>
        </p:nvPicPr>
        <p:blipFill>
          <a:blip r:embed="rId2" cstate="print"/>
          <a:srcRect/>
          <a:stretch>
            <a:fillRect/>
          </a:stretch>
        </p:blipFill>
        <p:spPr bwMode="auto">
          <a:xfrm>
            <a:off x="611188" y="1778000"/>
            <a:ext cx="1008062" cy="1476375"/>
          </a:xfrm>
          <a:prstGeom prst="rect">
            <a:avLst/>
          </a:prstGeom>
          <a:noFill/>
          <a:ln w="9525">
            <a:noFill/>
            <a:miter lim="800000"/>
            <a:headEnd/>
            <a:tailEnd/>
          </a:ln>
        </p:spPr>
      </p:pic>
      <p:sp>
        <p:nvSpPr>
          <p:cNvPr id="10" name="Rectangle 9"/>
          <p:cNvSpPr/>
          <p:nvPr/>
        </p:nvSpPr>
        <p:spPr>
          <a:xfrm>
            <a:off x="395288" y="1557338"/>
            <a:ext cx="8208962" cy="187642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19461" name="Text Box 6"/>
          <p:cNvSpPr txBox="1">
            <a:spLocks noChangeArrowheads="1"/>
          </p:cNvSpPr>
          <p:nvPr/>
        </p:nvSpPr>
        <p:spPr bwMode="auto">
          <a:xfrm>
            <a:off x="468313" y="3808413"/>
            <a:ext cx="7985125" cy="641350"/>
          </a:xfrm>
          <a:prstGeom prst="rect">
            <a:avLst/>
          </a:prstGeom>
          <a:noFill/>
          <a:ln w="9525">
            <a:noFill/>
            <a:miter lim="800000"/>
            <a:headEnd/>
            <a:tailEnd/>
          </a:ln>
        </p:spPr>
        <p:txBody>
          <a:bodyPr wrap="none">
            <a:spAutoFit/>
          </a:bodyPr>
          <a:lstStyle/>
          <a:p>
            <a:r>
              <a:rPr lang="en-AU" b="1">
                <a:solidFill>
                  <a:srgbClr val="00CC00"/>
                </a:solidFill>
              </a:rPr>
              <a:t>A number is odd if…..</a:t>
            </a:r>
          </a:p>
          <a:p>
            <a:pPr>
              <a:buFontTx/>
              <a:buChar char="•"/>
            </a:pPr>
            <a:r>
              <a:rPr lang="en-AU" b="1">
                <a:solidFill>
                  <a:srgbClr val="00CC00"/>
                </a:solidFill>
              </a:rPr>
              <a:t> you can divide it by 2 and it results in a remainder, fraction or decimal.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6"/>
          <p:cNvSpPr>
            <a:spLocks noChangeArrowheads="1"/>
          </p:cNvSpPr>
          <p:nvPr/>
        </p:nvSpPr>
        <p:spPr bwMode="auto">
          <a:xfrm>
            <a:off x="684213" y="1171575"/>
            <a:ext cx="7416800" cy="2401888"/>
          </a:xfrm>
          <a:prstGeom prst="rect">
            <a:avLst/>
          </a:prstGeom>
          <a:noFill/>
          <a:ln w="9525">
            <a:noFill/>
            <a:miter lim="800000"/>
            <a:headEnd/>
            <a:tailEnd/>
          </a:ln>
        </p:spPr>
        <p:txBody>
          <a:bodyPr>
            <a:spAutoFit/>
          </a:bodyPr>
          <a:lstStyle/>
          <a:p>
            <a:pPr algn="ctr"/>
            <a:r>
              <a:rPr lang="en-US" sz="3000">
                <a:solidFill>
                  <a:srgbClr val="00B050"/>
                </a:solidFill>
                <a:latin typeface="Calibri" pitchFamily="34" charset="0"/>
              </a:rPr>
              <a:t>Composite numbers are numbers that can be </a:t>
            </a:r>
          </a:p>
          <a:p>
            <a:pPr algn="ctr"/>
            <a:r>
              <a:rPr lang="en-US" sz="3000">
                <a:solidFill>
                  <a:srgbClr val="00B050"/>
                </a:solidFill>
                <a:latin typeface="Calibri" pitchFamily="34" charset="0"/>
              </a:rPr>
              <a:t>divided by </a:t>
            </a:r>
          </a:p>
          <a:p>
            <a:pPr algn="ctr">
              <a:buFont typeface="Arial" charset="0"/>
              <a:buChar char="•"/>
            </a:pPr>
            <a:r>
              <a:rPr lang="en-US" sz="3000">
                <a:solidFill>
                  <a:srgbClr val="00B050"/>
                </a:solidFill>
                <a:latin typeface="Calibri" pitchFamily="34" charset="0"/>
              </a:rPr>
              <a:t> at least two numbers, and</a:t>
            </a:r>
          </a:p>
          <a:p>
            <a:pPr algn="ctr">
              <a:buFont typeface="Arial" charset="0"/>
              <a:buChar char="•"/>
            </a:pPr>
            <a:r>
              <a:rPr lang="en-US" sz="3000">
                <a:solidFill>
                  <a:srgbClr val="00B050"/>
                </a:solidFill>
                <a:latin typeface="Calibri" pitchFamily="34" charset="0"/>
              </a:rPr>
              <a:t> themselves </a:t>
            </a:r>
          </a:p>
          <a:p>
            <a:pPr algn="ctr"/>
            <a:r>
              <a:rPr lang="en-US" sz="3000">
                <a:solidFill>
                  <a:srgbClr val="00B050"/>
                </a:solidFill>
                <a:latin typeface="Calibri" pitchFamily="34" charset="0"/>
              </a:rPr>
              <a:t>to equal a whole number.</a:t>
            </a:r>
          </a:p>
        </p:txBody>
      </p:sp>
      <p:pic>
        <p:nvPicPr>
          <p:cNvPr id="68610" name="Picture 2"/>
          <p:cNvPicPr>
            <a:picLocks noChangeAspect="1" noChangeArrowheads="1"/>
          </p:cNvPicPr>
          <p:nvPr/>
        </p:nvPicPr>
        <p:blipFill>
          <a:blip r:embed="rId2" cstate="print"/>
          <a:srcRect/>
          <a:stretch>
            <a:fillRect/>
          </a:stretch>
        </p:blipFill>
        <p:spPr bwMode="auto">
          <a:xfrm>
            <a:off x="250825" y="4508500"/>
            <a:ext cx="1725613" cy="2160588"/>
          </a:xfrm>
          <a:prstGeom prst="rect">
            <a:avLst/>
          </a:prstGeom>
          <a:noFill/>
          <a:ln w="9525">
            <a:noFill/>
            <a:miter lim="800000"/>
            <a:headEnd/>
            <a:tailEnd/>
          </a:ln>
        </p:spPr>
      </p:pic>
      <p:sp>
        <p:nvSpPr>
          <p:cNvPr id="8" name="Cloud Callout 7"/>
          <p:cNvSpPr/>
          <p:nvPr/>
        </p:nvSpPr>
        <p:spPr>
          <a:xfrm>
            <a:off x="1547813" y="3933825"/>
            <a:ext cx="2736850" cy="1079500"/>
          </a:xfrm>
          <a:prstGeom prst="cloudCallout">
            <a:avLst>
              <a:gd name="adj1" fmla="val -52225"/>
              <a:gd name="adj2" fmla="val 689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lumMod val="95000"/>
                    <a:lumOff val="5000"/>
                  </a:schemeClr>
                </a:solidFill>
              </a:rPr>
              <a:t>WT?</a:t>
            </a:r>
          </a:p>
        </p:txBody>
      </p:sp>
      <p:sp>
        <p:nvSpPr>
          <p:cNvPr id="6" name="Rectangle 5"/>
          <p:cNvSpPr/>
          <p:nvPr/>
        </p:nvSpPr>
        <p:spPr>
          <a:xfrm>
            <a:off x="278840" y="201414"/>
            <a:ext cx="8613640"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B050"/>
                </a:solidFill>
                <a:effectLst>
                  <a:outerShdw blurRad="41275" dist="12700" dir="12000000" algn="tl" rotWithShape="0">
                    <a:srgbClr val="000000">
                      <a:alpha val="40000"/>
                    </a:srgbClr>
                  </a:outerShdw>
                </a:effectLst>
                <a:latin typeface="+mn-lt"/>
                <a:cs typeface="+mn-cs"/>
              </a:rPr>
              <a:t>Composite Numbers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6"/>
          <p:cNvSpPr>
            <a:spLocks noChangeArrowheads="1"/>
          </p:cNvSpPr>
          <p:nvPr/>
        </p:nvSpPr>
        <p:spPr bwMode="auto">
          <a:xfrm>
            <a:off x="684213" y="1171575"/>
            <a:ext cx="7416800" cy="2401888"/>
          </a:xfrm>
          <a:prstGeom prst="rect">
            <a:avLst/>
          </a:prstGeom>
          <a:noFill/>
          <a:ln w="9525">
            <a:noFill/>
            <a:miter lim="800000"/>
            <a:headEnd/>
            <a:tailEnd/>
          </a:ln>
        </p:spPr>
        <p:txBody>
          <a:bodyPr>
            <a:spAutoFit/>
          </a:bodyPr>
          <a:lstStyle/>
          <a:p>
            <a:pPr algn="ctr"/>
            <a:r>
              <a:rPr lang="en-US" sz="3000">
                <a:solidFill>
                  <a:srgbClr val="00B050"/>
                </a:solidFill>
                <a:latin typeface="Calibri" pitchFamily="34" charset="0"/>
              </a:rPr>
              <a:t>Composite numbers are numbers that can be </a:t>
            </a:r>
          </a:p>
          <a:p>
            <a:pPr algn="ctr"/>
            <a:r>
              <a:rPr lang="en-US" sz="3000">
                <a:solidFill>
                  <a:srgbClr val="00B050"/>
                </a:solidFill>
                <a:latin typeface="Calibri" pitchFamily="34" charset="0"/>
              </a:rPr>
              <a:t>divided by </a:t>
            </a:r>
          </a:p>
          <a:p>
            <a:pPr algn="ctr">
              <a:buFont typeface="Arial" charset="0"/>
              <a:buChar char="•"/>
            </a:pPr>
            <a:r>
              <a:rPr lang="en-US" sz="3000">
                <a:solidFill>
                  <a:srgbClr val="00B050"/>
                </a:solidFill>
                <a:latin typeface="Calibri" pitchFamily="34" charset="0"/>
              </a:rPr>
              <a:t> at least two numbers, and</a:t>
            </a:r>
          </a:p>
          <a:p>
            <a:pPr algn="ctr">
              <a:buFont typeface="Arial" charset="0"/>
              <a:buChar char="•"/>
            </a:pPr>
            <a:r>
              <a:rPr lang="en-US" sz="3000">
                <a:solidFill>
                  <a:srgbClr val="00B050"/>
                </a:solidFill>
                <a:latin typeface="Calibri" pitchFamily="34" charset="0"/>
              </a:rPr>
              <a:t> themselves </a:t>
            </a:r>
          </a:p>
          <a:p>
            <a:pPr algn="ctr"/>
            <a:r>
              <a:rPr lang="en-US" sz="3000">
                <a:solidFill>
                  <a:srgbClr val="00B050"/>
                </a:solidFill>
                <a:latin typeface="Calibri" pitchFamily="34" charset="0"/>
              </a:rPr>
              <a:t>to equal a whole number.</a:t>
            </a:r>
          </a:p>
        </p:txBody>
      </p:sp>
      <p:pic>
        <p:nvPicPr>
          <p:cNvPr id="69634" name="Picture 2"/>
          <p:cNvPicPr>
            <a:picLocks noChangeAspect="1" noChangeArrowheads="1"/>
          </p:cNvPicPr>
          <p:nvPr/>
        </p:nvPicPr>
        <p:blipFill>
          <a:blip r:embed="rId2" cstate="print"/>
          <a:srcRect/>
          <a:stretch>
            <a:fillRect/>
          </a:stretch>
        </p:blipFill>
        <p:spPr bwMode="auto">
          <a:xfrm>
            <a:off x="0" y="3905250"/>
            <a:ext cx="2251075" cy="2952750"/>
          </a:xfrm>
          <a:prstGeom prst="rect">
            <a:avLst/>
          </a:prstGeom>
          <a:noFill/>
          <a:ln w="9525">
            <a:noFill/>
            <a:miter lim="800000"/>
            <a:headEnd/>
            <a:tailEnd/>
          </a:ln>
        </p:spPr>
      </p:pic>
      <p:sp>
        <p:nvSpPr>
          <p:cNvPr id="10" name="Oval Callout 9"/>
          <p:cNvSpPr/>
          <p:nvPr/>
        </p:nvSpPr>
        <p:spPr>
          <a:xfrm>
            <a:off x="2411413" y="3716338"/>
            <a:ext cx="3240087" cy="3025775"/>
          </a:xfrm>
          <a:prstGeom prst="wedgeEllipseCallout">
            <a:avLst>
              <a:gd name="adj1" fmla="val -77521"/>
              <a:gd name="adj2" fmla="val -463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That’s easy!</a:t>
            </a: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r>
              <a:rPr lang="en-US" dirty="0">
                <a:solidFill>
                  <a:schemeClr val="tx1"/>
                </a:solidFill>
              </a:rPr>
              <a:t>So 7 can only be made using two factors: 7 and 1 (7x1).</a:t>
            </a: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r>
              <a:rPr lang="en-US" dirty="0">
                <a:solidFill>
                  <a:schemeClr val="tx1"/>
                </a:solidFill>
              </a:rPr>
              <a:t>That’s why we can call it a prime number!</a:t>
            </a:r>
          </a:p>
        </p:txBody>
      </p:sp>
      <p:sp>
        <p:nvSpPr>
          <p:cNvPr id="11" name="Rectangle 10"/>
          <p:cNvSpPr/>
          <p:nvPr/>
        </p:nvSpPr>
        <p:spPr>
          <a:xfrm>
            <a:off x="278840" y="201414"/>
            <a:ext cx="8613640"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B050"/>
                </a:solidFill>
                <a:effectLst>
                  <a:outerShdw blurRad="41275" dist="12700" dir="12000000" algn="tl" rotWithShape="0">
                    <a:srgbClr val="000000">
                      <a:alpha val="40000"/>
                    </a:srgbClr>
                  </a:outerShdw>
                </a:effectLst>
                <a:latin typeface="+mn-lt"/>
                <a:cs typeface="+mn-cs"/>
              </a:rPr>
              <a:t>Composite Numbers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6"/>
          <p:cNvSpPr>
            <a:spLocks noChangeArrowheads="1"/>
          </p:cNvSpPr>
          <p:nvPr/>
        </p:nvSpPr>
        <p:spPr bwMode="auto">
          <a:xfrm>
            <a:off x="684213" y="1171575"/>
            <a:ext cx="7416800" cy="1939925"/>
          </a:xfrm>
          <a:prstGeom prst="rect">
            <a:avLst/>
          </a:prstGeom>
          <a:noFill/>
          <a:ln w="9525">
            <a:noFill/>
            <a:miter lim="800000"/>
            <a:headEnd/>
            <a:tailEnd/>
          </a:ln>
        </p:spPr>
        <p:txBody>
          <a:bodyPr>
            <a:spAutoFit/>
          </a:bodyPr>
          <a:lstStyle/>
          <a:p>
            <a:pPr algn="ctr"/>
            <a:r>
              <a:rPr lang="en-US" sz="3000">
                <a:solidFill>
                  <a:srgbClr val="00B050"/>
                </a:solidFill>
                <a:latin typeface="Calibri" pitchFamily="34" charset="0"/>
              </a:rPr>
              <a:t>Also known as:</a:t>
            </a:r>
          </a:p>
          <a:p>
            <a:pPr algn="ctr"/>
            <a:endParaRPr lang="en-US" sz="3000">
              <a:solidFill>
                <a:srgbClr val="00B050"/>
              </a:solidFill>
              <a:latin typeface="Calibri" pitchFamily="34" charset="0"/>
            </a:endParaRPr>
          </a:p>
          <a:p>
            <a:pPr algn="ctr"/>
            <a:r>
              <a:rPr lang="en-US" sz="3000">
                <a:solidFill>
                  <a:srgbClr val="00B050"/>
                </a:solidFill>
                <a:latin typeface="Calibri" pitchFamily="34" charset="0"/>
              </a:rPr>
              <a:t>Composite numbers are numbers that have more than one factor (e.g. 9 = 3x3 and 9x1)</a:t>
            </a:r>
          </a:p>
        </p:txBody>
      </p:sp>
      <p:pic>
        <p:nvPicPr>
          <p:cNvPr id="70658" name="Picture 2"/>
          <p:cNvPicPr>
            <a:picLocks noChangeAspect="1" noChangeArrowheads="1"/>
          </p:cNvPicPr>
          <p:nvPr/>
        </p:nvPicPr>
        <p:blipFill>
          <a:blip r:embed="rId2" cstate="print"/>
          <a:srcRect/>
          <a:stretch>
            <a:fillRect/>
          </a:stretch>
        </p:blipFill>
        <p:spPr bwMode="auto">
          <a:xfrm>
            <a:off x="250825" y="4508500"/>
            <a:ext cx="1725613" cy="2160588"/>
          </a:xfrm>
          <a:prstGeom prst="rect">
            <a:avLst/>
          </a:prstGeom>
          <a:noFill/>
          <a:ln w="9525">
            <a:noFill/>
            <a:miter lim="800000"/>
            <a:headEnd/>
            <a:tailEnd/>
          </a:ln>
        </p:spPr>
      </p:pic>
      <p:sp>
        <p:nvSpPr>
          <p:cNvPr id="8" name="Cloud Callout 7"/>
          <p:cNvSpPr/>
          <p:nvPr/>
        </p:nvSpPr>
        <p:spPr>
          <a:xfrm>
            <a:off x="1547813" y="3933825"/>
            <a:ext cx="2736850" cy="1079500"/>
          </a:xfrm>
          <a:prstGeom prst="cloudCallout">
            <a:avLst>
              <a:gd name="adj1" fmla="val -52225"/>
              <a:gd name="adj2" fmla="val 689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lumMod val="95000"/>
                    <a:lumOff val="5000"/>
                  </a:schemeClr>
                </a:solidFill>
              </a:rPr>
              <a:t>WT?</a:t>
            </a:r>
          </a:p>
        </p:txBody>
      </p:sp>
      <p:sp>
        <p:nvSpPr>
          <p:cNvPr id="6" name="Rectangle 5"/>
          <p:cNvSpPr/>
          <p:nvPr/>
        </p:nvSpPr>
        <p:spPr>
          <a:xfrm>
            <a:off x="278840" y="201414"/>
            <a:ext cx="8613640"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B050"/>
                </a:solidFill>
                <a:effectLst>
                  <a:outerShdw blurRad="41275" dist="12700" dir="12000000" algn="tl" rotWithShape="0">
                    <a:srgbClr val="000000">
                      <a:alpha val="40000"/>
                    </a:srgbClr>
                  </a:outerShdw>
                </a:effectLst>
                <a:latin typeface="+mn-lt"/>
                <a:cs typeface="+mn-cs"/>
              </a:rPr>
              <a:t>Composite Numbers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6"/>
          <p:cNvSpPr>
            <a:spLocks noChangeArrowheads="1"/>
          </p:cNvSpPr>
          <p:nvPr/>
        </p:nvSpPr>
        <p:spPr bwMode="auto">
          <a:xfrm>
            <a:off x="684213" y="1171575"/>
            <a:ext cx="7416800" cy="1939925"/>
          </a:xfrm>
          <a:prstGeom prst="rect">
            <a:avLst/>
          </a:prstGeom>
          <a:noFill/>
          <a:ln w="9525">
            <a:noFill/>
            <a:miter lim="800000"/>
            <a:headEnd/>
            <a:tailEnd/>
          </a:ln>
        </p:spPr>
        <p:txBody>
          <a:bodyPr>
            <a:spAutoFit/>
          </a:bodyPr>
          <a:lstStyle/>
          <a:p>
            <a:pPr algn="ctr"/>
            <a:r>
              <a:rPr lang="en-US" sz="3000">
                <a:solidFill>
                  <a:srgbClr val="00B050"/>
                </a:solidFill>
                <a:latin typeface="Calibri" pitchFamily="34" charset="0"/>
              </a:rPr>
              <a:t>Also known as:</a:t>
            </a:r>
          </a:p>
          <a:p>
            <a:pPr algn="ctr"/>
            <a:endParaRPr lang="en-US" sz="3000">
              <a:solidFill>
                <a:srgbClr val="00B050"/>
              </a:solidFill>
              <a:latin typeface="Calibri" pitchFamily="34" charset="0"/>
            </a:endParaRPr>
          </a:p>
          <a:p>
            <a:pPr algn="ctr"/>
            <a:r>
              <a:rPr lang="en-US" sz="3000">
                <a:solidFill>
                  <a:srgbClr val="00B050"/>
                </a:solidFill>
                <a:latin typeface="Calibri" pitchFamily="34" charset="0"/>
              </a:rPr>
              <a:t>Composite numbers are numbers that have more than one factor (e.g. 9 = 3x3 and 9x1)</a:t>
            </a:r>
          </a:p>
        </p:txBody>
      </p:sp>
      <p:pic>
        <p:nvPicPr>
          <p:cNvPr id="71682" name="Picture 2"/>
          <p:cNvPicPr>
            <a:picLocks noChangeAspect="1" noChangeArrowheads="1"/>
          </p:cNvPicPr>
          <p:nvPr/>
        </p:nvPicPr>
        <p:blipFill>
          <a:blip r:embed="rId2" cstate="print"/>
          <a:srcRect/>
          <a:stretch>
            <a:fillRect/>
          </a:stretch>
        </p:blipFill>
        <p:spPr bwMode="auto">
          <a:xfrm>
            <a:off x="0" y="3933825"/>
            <a:ext cx="2251075" cy="2951163"/>
          </a:xfrm>
          <a:prstGeom prst="rect">
            <a:avLst/>
          </a:prstGeom>
          <a:noFill/>
          <a:ln w="9525">
            <a:noFill/>
            <a:miter lim="800000"/>
            <a:headEnd/>
            <a:tailEnd/>
          </a:ln>
        </p:spPr>
      </p:pic>
      <p:sp>
        <p:nvSpPr>
          <p:cNvPr id="10" name="Oval Callout 9"/>
          <p:cNvSpPr/>
          <p:nvPr/>
        </p:nvSpPr>
        <p:spPr>
          <a:xfrm>
            <a:off x="2411413" y="3429000"/>
            <a:ext cx="3240087" cy="3313113"/>
          </a:xfrm>
          <a:prstGeom prst="wedgeEllipseCallout">
            <a:avLst>
              <a:gd name="adj1" fmla="val -77521"/>
              <a:gd name="adj2" fmla="val -463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That’s easy!</a:t>
            </a: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r>
              <a:rPr lang="en-US" dirty="0">
                <a:solidFill>
                  <a:schemeClr val="tx1"/>
                </a:solidFill>
              </a:rPr>
              <a:t>So 20 can be made using more than two factors: 1 &amp; 20 (1x20) 2 &amp; 10 (2x10) and </a:t>
            </a:r>
          </a:p>
          <a:p>
            <a:pPr algn="ctr" fontAlgn="auto">
              <a:spcBef>
                <a:spcPts val="0"/>
              </a:spcBef>
              <a:spcAft>
                <a:spcPts val="0"/>
              </a:spcAft>
              <a:defRPr/>
            </a:pPr>
            <a:r>
              <a:rPr lang="en-US" dirty="0">
                <a:solidFill>
                  <a:schemeClr val="tx1"/>
                </a:solidFill>
              </a:rPr>
              <a:t>4 &amp; 5 (4 x 5).</a:t>
            </a: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r>
              <a:rPr lang="en-US" dirty="0">
                <a:solidFill>
                  <a:schemeClr val="tx1"/>
                </a:solidFill>
              </a:rPr>
              <a:t>That’s why we can call it a composite number!</a:t>
            </a:r>
          </a:p>
        </p:txBody>
      </p:sp>
      <p:pic>
        <p:nvPicPr>
          <p:cNvPr id="71684" name="Picture 2"/>
          <p:cNvPicPr>
            <a:picLocks noChangeAspect="1" noChangeArrowheads="1"/>
          </p:cNvPicPr>
          <p:nvPr/>
        </p:nvPicPr>
        <p:blipFill>
          <a:blip r:embed="rId3" cstate="print"/>
          <a:srcRect/>
          <a:stretch>
            <a:fillRect/>
          </a:stretch>
        </p:blipFill>
        <p:spPr bwMode="auto">
          <a:xfrm>
            <a:off x="5795963" y="3357563"/>
            <a:ext cx="2879725" cy="3182937"/>
          </a:xfrm>
          <a:prstGeom prst="rect">
            <a:avLst/>
          </a:prstGeom>
          <a:noFill/>
          <a:ln w="9525">
            <a:noFill/>
            <a:miter lim="800000"/>
            <a:headEnd/>
            <a:tailEnd/>
          </a:ln>
        </p:spPr>
      </p:pic>
      <p:sp>
        <p:nvSpPr>
          <p:cNvPr id="11" name="Rectangle 10"/>
          <p:cNvSpPr/>
          <p:nvPr/>
        </p:nvSpPr>
        <p:spPr>
          <a:xfrm>
            <a:off x="278840" y="201414"/>
            <a:ext cx="8613640"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B050"/>
                </a:solidFill>
                <a:effectLst>
                  <a:outerShdw blurRad="41275" dist="12700" dir="12000000" algn="tl" rotWithShape="0">
                    <a:srgbClr val="000000">
                      <a:alpha val="40000"/>
                    </a:srgbClr>
                  </a:outerShdw>
                </a:effectLst>
                <a:latin typeface="+mn-lt"/>
                <a:cs typeface="+mn-cs"/>
              </a:rPr>
              <a:t>Composite Numbers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6"/>
          <p:cNvSpPr>
            <a:spLocks noChangeArrowheads="1"/>
          </p:cNvSpPr>
          <p:nvPr/>
        </p:nvSpPr>
        <p:spPr bwMode="auto">
          <a:xfrm>
            <a:off x="684213" y="836613"/>
            <a:ext cx="7416800" cy="554037"/>
          </a:xfrm>
          <a:prstGeom prst="rect">
            <a:avLst/>
          </a:prstGeom>
          <a:noFill/>
          <a:ln w="9525">
            <a:noFill/>
            <a:miter lim="800000"/>
            <a:headEnd/>
            <a:tailEnd/>
          </a:ln>
        </p:spPr>
        <p:txBody>
          <a:bodyPr>
            <a:spAutoFit/>
          </a:bodyPr>
          <a:lstStyle/>
          <a:p>
            <a:pPr algn="ctr"/>
            <a:r>
              <a:rPr lang="en-US" sz="3000">
                <a:latin typeface="Calibri" pitchFamily="34" charset="0"/>
              </a:rPr>
              <a:t>Let’s test the division theory out!</a:t>
            </a:r>
          </a:p>
        </p:txBody>
      </p:sp>
      <p:sp>
        <p:nvSpPr>
          <p:cNvPr id="72706" name="TextBox 12"/>
          <p:cNvSpPr txBox="1">
            <a:spLocks noChangeArrowheads="1"/>
          </p:cNvSpPr>
          <p:nvPr/>
        </p:nvSpPr>
        <p:spPr bwMode="auto">
          <a:xfrm>
            <a:off x="3708400" y="1484313"/>
            <a:ext cx="5184775" cy="2862262"/>
          </a:xfrm>
          <a:prstGeom prst="rect">
            <a:avLst/>
          </a:prstGeom>
          <a:noFill/>
          <a:ln w="9525">
            <a:noFill/>
            <a:miter lim="800000"/>
            <a:headEnd/>
            <a:tailEnd/>
          </a:ln>
        </p:spPr>
        <p:txBody>
          <a:bodyPr>
            <a:spAutoFit/>
          </a:bodyPr>
          <a:lstStyle/>
          <a:p>
            <a:pPr marL="514350" indent="-514350">
              <a:buFontTx/>
              <a:buAutoNum type="arabicPeriod"/>
            </a:pPr>
            <a:r>
              <a:rPr lang="en-US" sz="3000">
                <a:latin typeface="Calibri" pitchFamily="34" charset="0"/>
              </a:rPr>
              <a:t>Choose any green number (i.e. 99).</a:t>
            </a:r>
          </a:p>
          <a:p>
            <a:pPr marL="514350" indent="-514350">
              <a:buFontTx/>
              <a:buAutoNum type="arabicPeriod"/>
            </a:pPr>
            <a:endParaRPr lang="en-US" sz="3000">
              <a:latin typeface="Calibri" pitchFamily="34" charset="0"/>
            </a:endParaRPr>
          </a:p>
          <a:p>
            <a:pPr marL="514350" indent="-514350">
              <a:buFontTx/>
              <a:buAutoNum type="arabicPeriod"/>
            </a:pPr>
            <a:r>
              <a:rPr lang="en-US" sz="3000">
                <a:latin typeface="Calibri" pitchFamily="34" charset="0"/>
              </a:rPr>
              <a:t>On your calculator try:</a:t>
            </a:r>
          </a:p>
          <a:p>
            <a:pPr marL="971550" lvl="1" indent="-514350"/>
            <a:r>
              <a:rPr lang="en-US" sz="3000">
                <a:latin typeface="Calibri" pitchFamily="34" charset="0"/>
              </a:rPr>
              <a:t>	99 /12 = </a:t>
            </a:r>
          </a:p>
          <a:p>
            <a:pPr marL="971550" lvl="1" indent="-514350"/>
            <a:r>
              <a:rPr lang="en-US" sz="3000">
                <a:latin typeface="Calibri" pitchFamily="34" charset="0"/>
              </a:rPr>
              <a:t>	99/ 11 =  </a:t>
            </a:r>
          </a:p>
        </p:txBody>
      </p:sp>
      <p:pic>
        <p:nvPicPr>
          <p:cNvPr id="72707" name="Picture 5" descr="\\sp_sasserver\userdata$\areiter\My Pictures\A4_Size_Calculator.jpg"/>
          <p:cNvPicPr>
            <a:picLocks noChangeAspect="1" noChangeArrowheads="1"/>
          </p:cNvPicPr>
          <p:nvPr/>
        </p:nvPicPr>
        <p:blipFill>
          <a:blip r:embed="rId2" cstate="print"/>
          <a:srcRect/>
          <a:stretch>
            <a:fillRect/>
          </a:stretch>
        </p:blipFill>
        <p:spPr bwMode="auto">
          <a:xfrm>
            <a:off x="7789863" y="2805113"/>
            <a:ext cx="1354137" cy="1354137"/>
          </a:xfrm>
          <a:prstGeom prst="rect">
            <a:avLst/>
          </a:prstGeom>
          <a:noFill/>
          <a:ln w="9525">
            <a:noFill/>
            <a:miter lim="800000"/>
            <a:headEnd/>
            <a:tailEnd/>
          </a:ln>
        </p:spPr>
      </p:pic>
      <p:sp>
        <p:nvSpPr>
          <p:cNvPr id="10" name="Rectangle 9"/>
          <p:cNvSpPr/>
          <p:nvPr/>
        </p:nvSpPr>
        <p:spPr>
          <a:xfrm>
            <a:off x="539750" y="4806950"/>
            <a:ext cx="8208963" cy="194468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72709" name="Rectangle 10"/>
          <p:cNvSpPr>
            <a:spLocks noChangeArrowheads="1"/>
          </p:cNvSpPr>
          <p:nvPr/>
        </p:nvSpPr>
        <p:spPr bwMode="auto">
          <a:xfrm>
            <a:off x="1619250" y="5375275"/>
            <a:ext cx="6840538" cy="1016000"/>
          </a:xfrm>
          <a:prstGeom prst="rect">
            <a:avLst/>
          </a:prstGeom>
          <a:noFill/>
          <a:ln w="9525">
            <a:noFill/>
            <a:miter lim="800000"/>
            <a:headEnd/>
            <a:tailEnd/>
          </a:ln>
        </p:spPr>
        <p:txBody>
          <a:bodyPr>
            <a:spAutoFit/>
          </a:bodyPr>
          <a:lstStyle/>
          <a:p>
            <a:r>
              <a:rPr lang="en-US" sz="2000">
                <a:latin typeface="Calibri" pitchFamily="34" charset="0"/>
              </a:rPr>
              <a:t>If you find a number that your number can be divided by write it into your book.</a:t>
            </a:r>
          </a:p>
          <a:p>
            <a:r>
              <a:rPr lang="en-US" sz="2000">
                <a:latin typeface="Calibri" pitchFamily="34" charset="0"/>
              </a:rPr>
              <a:t>For example:  99 can be divided by 11: 99 / 11 = 9</a:t>
            </a:r>
          </a:p>
        </p:txBody>
      </p:sp>
      <p:sp>
        <p:nvSpPr>
          <p:cNvPr id="72710" name="Rectangle 6"/>
          <p:cNvSpPr>
            <a:spLocks noChangeArrowheads="1"/>
          </p:cNvSpPr>
          <p:nvPr/>
        </p:nvSpPr>
        <p:spPr bwMode="auto">
          <a:xfrm>
            <a:off x="2771775" y="4878388"/>
            <a:ext cx="4140200" cy="461962"/>
          </a:xfrm>
          <a:prstGeom prst="rect">
            <a:avLst/>
          </a:prstGeom>
          <a:noFill/>
          <a:ln w="9525">
            <a:noFill/>
            <a:miter lim="800000"/>
            <a:headEnd/>
            <a:tailEnd/>
          </a:ln>
        </p:spPr>
        <p:txBody>
          <a:bodyPr wrap="none">
            <a:spAutoFit/>
          </a:bodyPr>
          <a:lstStyle/>
          <a:p>
            <a:r>
              <a:rPr lang="en-GB" sz="2400">
                <a:solidFill>
                  <a:srgbClr val="FF0000"/>
                </a:solidFill>
                <a:latin typeface="Harrington"/>
              </a:rPr>
              <a:t>Heading: Composite Numbers</a:t>
            </a:r>
            <a:endParaRPr lang="en-GB" sz="2400">
              <a:solidFill>
                <a:srgbClr val="FFC000"/>
              </a:solidFill>
              <a:latin typeface="Harrington"/>
            </a:endParaRPr>
          </a:p>
        </p:txBody>
      </p:sp>
      <p:pic>
        <p:nvPicPr>
          <p:cNvPr id="72711" name="Picture 5"/>
          <p:cNvPicPr>
            <a:picLocks noChangeAspect="1"/>
          </p:cNvPicPr>
          <p:nvPr/>
        </p:nvPicPr>
        <p:blipFill>
          <a:blip r:embed="rId3" cstate="print"/>
          <a:srcRect/>
          <a:stretch>
            <a:fillRect/>
          </a:stretch>
        </p:blipFill>
        <p:spPr bwMode="auto">
          <a:xfrm>
            <a:off x="684213" y="5383213"/>
            <a:ext cx="863600" cy="1144587"/>
          </a:xfrm>
          <a:prstGeom prst="rect">
            <a:avLst/>
          </a:prstGeom>
          <a:noFill/>
          <a:ln w="9525">
            <a:noFill/>
            <a:miter lim="800000"/>
            <a:headEnd/>
            <a:tailEnd/>
          </a:ln>
        </p:spPr>
      </p:pic>
      <p:pic>
        <p:nvPicPr>
          <p:cNvPr id="72712" name="Picture 2"/>
          <p:cNvPicPr>
            <a:picLocks noChangeAspect="1" noChangeArrowheads="1"/>
          </p:cNvPicPr>
          <p:nvPr/>
        </p:nvPicPr>
        <p:blipFill>
          <a:blip r:embed="rId4" cstate="print"/>
          <a:srcRect/>
          <a:stretch>
            <a:fillRect/>
          </a:stretch>
        </p:blipFill>
        <p:spPr bwMode="auto">
          <a:xfrm>
            <a:off x="539750" y="1484313"/>
            <a:ext cx="3176588" cy="3168650"/>
          </a:xfrm>
          <a:prstGeom prst="rect">
            <a:avLst/>
          </a:prstGeom>
          <a:noFill/>
          <a:ln w="9525">
            <a:noFill/>
            <a:miter lim="800000"/>
            <a:headEnd/>
            <a:tailEnd/>
          </a:ln>
        </p:spPr>
      </p:pic>
      <p:sp>
        <p:nvSpPr>
          <p:cNvPr id="15" name="Rectangle 14"/>
          <p:cNvSpPr/>
          <p:nvPr/>
        </p:nvSpPr>
        <p:spPr>
          <a:xfrm>
            <a:off x="278840" y="201414"/>
            <a:ext cx="8613640"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B050"/>
                </a:solidFill>
                <a:effectLst>
                  <a:outerShdw blurRad="41275" dist="12700" dir="12000000" algn="tl" rotWithShape="0">
                    <a:srgbClr val="000000">
                      <a:alpha val="40000"/>
                    </a:srgbClr>
                  </a:outerShdw>
                </a:effectLst>
                <a:latin typeface="+mn-lt"/>
                <a:cs typeface="+mn-cs"/>
              </a:rPr>
              <a:t>Composite Numbers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6"/>
          <p:cNvSpPr>
            <a:spLocks noChangeArrowheads="1"/>
          </p:cNvSpPr>
          <p:nvPr/>
        </p:nvSpPr>
        <p:spPr bwMode="auto">
          <a:xfrm>
            <a:off x="684213" y="836613"/>
            <a:ext cx="7416800" cy="554037"/>
          </a:xfrm>
          <a:prstGeom prst="rect">
            <a:avLst/>
          </a:prstGeom>
          <a:noFill/>
          <a:ln w="9525">
            <a:noFill/>
            <a:miter lim="800000"/>
            <a:headEnd/>
            <a:tailEnd/>
          </a:ln>
        </p:spPr>
        <p:txBody>
          <a:bodyPr>
            <a:spAutoFit/>
          </a:bodyPr>
          <a:lstStyle/>
          <a:p>
            <a:pPr algn="ctr"/>
            <a:r>
              <a:rPr lang="en-US" sz="3000">
                <a:latin typeface="Calibri" pitchFamily="34" charset="0"/>
              </a:rPr>
              <a:t>Let’s test the factors theory out!</a:t>
            </a:r>
          </a:p>
        </p:txBody>
      </p:sp>
      <p:sp>
        <p:nvSpPr>
          <p:cNvPr id="73730" name="TextBox 12"/>
          <p:cNvSpPr txBox="1">
            <a:spLocks noChangeArrowheads="1"/>
          </p:cNvSpPr>
          <p:nvPr/>
        </p:nvSpPr>
        <p:spPr bwMode="auto">
          <a:xfrm>
            <a:off x="3851275" y="1412875"/>
            <a:ext cx="5184775" cy="2862263"/>
          </a:xfrm>
          <a:prstGeom prst="rect">
            <a:avLst/>
          </a:prstGeom>
          <a:noFill/>
          <a:ln w="9525">
            <a:noFill/>
            <a:miter lim="800000"/>
            <a:headEnd/>
            <a:tailEnd/>
          </a:ln>
        </p:spPr>
        <p:txBody>
          <a:bodyPr>
            <a:spAutoFit/>
          </a:bodyPr>
          <a:lstStyle/>
          <a:p>
            <a:pPr marL="514350" indent="-514350">
              <a:buFontTx/>
              <a:buAutoNum type="arabicPeriod"/>
            </a:pPr>
            <a:r>
              <a:rPr lang="en-US" sz="3000">
                <a:latin typeface="Calibri" pitchFamily="34" charset="0"/>
              </a:rPr>
              <a:t>Choose any green number (i.e. 20).</a:t>
            </a:r>
          </a:p>
          <a:p>
            <a:pPr marL="514350" indent="-514350">
              <a:buFontTx/>
              <a:buAutoNum type="arabicPeriod"/>
            </a:pPr>
            <a:endParaRPr lang="en-US" sz="3000">
              <a:latin typeface="Calibri" pitchFamily="34" charset="0"/>
            </a:endParaRPr>
          </a:p>
          <a:p>
            <a:pPr marL="514350" indent="-514350">
              <a:buFontTx/>
              <a:buAutoNum type="arabicPeriod"/>
            </a:pPr>
            <a:r>
              <a:rPr lang="en-US" sz="3000">
                <a:latin typeface="Calibri" pitchFamily="34" charset="0"/>
              </a:rPr>
              <a:t>List all the factors of that number you know</a:t>
            </a:r>
          </a:p>
          <a:p>
            <a:pPr marL="514350" indent="-514350"/>
            <a:r>
              <a:rPr lang="en-US" sz="3000">
                <a:latin typeface="Calibri" pitchFamily="34" charset="0"/>
              </a:rPr>
              <a:t>	(i.e. 20=4x5,2x10, 1x20)</a:t>
            </a:r>
          </a:p>
        </p:txBody>
      </p:sp>
      <p:sp>
        <p:nvSpPr>
          <p:cNvPr id="10" name="Rectangle 9"/>
          <p:cNvSpPr/>
          <p:nvPr/>
        </p:nvSpPr>
        <p:spPr>
          <a:xfrm>
            <a:off x="539750" y="4806950"/>
            <a:ext cx="8208963" cy="194468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73732" name="Rectangle 10"/>
          <p:cNvSpPr>
            <a:spLocks noChangeArrowheads="1"/>
          </p:cNvSpPr>
          <p:nvPr/>
        </p:nvSpPr>
        <p:spPr bwMode="auto">
          <a:xfrm>
            <a:off x="1619250" y="5375275"/>
            <a:ext cx="6840538" cy="1323975"/>
          </a:xfrm>
          <a:prstGeom prst="rect">
            <a:avLst/>
          </a:prstGeom>
          <a:noFill/>
          <a:ln w="9525">
            <a:noFill/>
            <a:miter lim="800000"/>
            <a:headEnd/>
            <a:tailEnd/>
          </a:ln>
        </p:spPr>
        <p:txBody>
          <a:bodyPr>
            <a:spAutoFit/>
          </a:bodyPr>
          <a:lstStyle/>
          <a:p>
            <a:r>
              <a:rPr lang="en-US" sz="2000">
                <a:latin typeface="Calibri" pitchFamily="34" charset="0"/>
              </a:rPr>
              <a:t>If you find a number that your number can be divided by write the factors into your book.</a:t>
            </a:r>
          </a:p>
          <a:p>
            <a:r>
              <a:rPr lang="en-US" sz="2000">
                <a:latin typeface="Calibri" pitchFamily="34" charset="0"/>
              </a:rPr>
              <a:t>For example:  99 = 11 x 9</a:t>
            </a:r>
          </a:p>
          <a:p>
            <a:r>
              <a:rPr lang="en-US" sz="2000">
                <a:latin typeface="Calibri" pitchFamily="34" charset="0"/>
              </a:rPr>
              <a:t>	          99 = 33 x 3  etc..</a:t>
            </a:r>
          </a:p>
        </p:txBody>
      </p:sp>
      <p:sp>
        <p:nvSpPr>
          <p:cNvPr id="73733" name="Rectangle 6"/>
          <p:cNvSpPr>
            <a:spLocks noChangeArrowheads="1"/>
          </p:cNvSpPr>
          <p:nvPr/>
        </p:nvSpPr>
        <p:spPr bwMode="auto">
          <a:xfrm>
            <a:off x="2771775" y="4878388"/>
            <a:ext cx="4140200" cy="461962"/>
          </a:xfrm>
          <a:prstGeom prst="rect">
            <a:avLst/>
          </a:prstGeom>
          <a:noFill/>
          <a:ln w="9525">
            <a:noFill/>
            <a:miter lim="800000"/>
            <a:headEnd/>
            <a:tailEnd/>
          </a:ln>
        </p:spPr>
        <p:txBody>
          <a:bodyPr wrap="none">
            <a:spAutoFit/>
          </a:bodyPr>
          <a:lstStyle/>
          <a:p>
            <a:r>
              <a:rPr lang="en-GB" sz="2400">
                <a:solidFill>
                  <a:srgbClr val="FF0000"/>
                </a:solidFill>
                <a:latin typeface="Harrington"/>
              </a:rPr>
              <a:t>Heading: Composite Numbers</a:t>
            </a:r>
            <a:endParaRPr lang="en-GB" sz="2400">
              <a:solidFill>
                <a:srgbClr val="FFC000"/>
              </a:solidFill>
              <a:latin typeface="Harrington"/>
            </a:endParaRPr>
          </a:p>
        </p:txBody>
      </p:sp>
      <p:pic>
        <p:nvPicPr>
          <p:cNvPr id="73734" name="Picture 5"/>
          <p:cNvPicPr>
            <a:picLocks noChangeAspect="1"/>
          </p:cNvPicPr>
          <p:nvPr/>
        </p:nvPicPr>
        <p:blipFill>
          <a:blip r:embed="rId2" cstate="print"/>
          <a:srcRect/>
          <a:stretch>
            <a:fillRect/>
          </a:stretch>
        </p:blipFill>
        <p:spPr bwMode="auto">
          <a:xfrm>
            <a:off x="684213" y="5383213"/>
            <a:ext cx="863600" cy="1144587"/>
          </a:xfrm>
          <a:prstGeom prst="rect">
            <a:avLst/>
          </a:prstGeom>
          <a:noFill/>
          <a:ln w="9525">
            <a:noFill/>
            <a:miter lim="800000"/>
            <a:headEnd/>
            <a:tailEnd/>
          </a:ln>
        </p:spPr>
      </p:pic>
      <p:pic>
        <p:nvPicPr>
          <p:cNvPr id="73735" name="Picture 2"/>
          <p:cNvPicPr>
            <a:picLocks noChangeAspect="1" noChangeArrowheads="1"/>
          </p:cNvPicPr>
          <p:nvPr/>
        </p:nvPicPr>
        <p:blipFill>
          <a:blip r:embed="rId3" cstate="print"/>
          <a:srcRect/>
          <a:stretch>
            <a:fillRect/>
          </a:stretch>
        </p:blipFill>
        <p:spPr bwMode="auto">
          <a:xfrm>
            <a:off x="576263" y="1458913"/>
            <a:ext cx="3203575" cy="3194050"/>
          </a:xfrm>
          <a:prstGeom prst="rect">
            <a:avLst/>
          </a:prstGeom>
          <a:noFill/>
          <a:ln w="9525">
            <a:noFill/>
            <a:miter lim="800000"/>
            <a:headEnd/>
            <a:tailEnd/>
          </a:ln>
        </p:spPr>
      </p:pic>
      <p:sp>
        <p:nvSpPr>
          <p:cNvPr id="15" name="Rectangle 14"/>
          <p:cNvSpPr/>
          <p:nvPr/>
        </p:nvSpPr>
        <p:spPr>
          <a:xfrm>
            <a:off x="278840" y="201414"/>
            <a:ext cx="8613640"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B050"/>
                </a:solidFill>
                <a:effectLst>
                  <a:outerShdw blurRad="41275" dist="12700" dir="12000000" algn="tl" rotWithShape="0">
                    <a:srgbClr val="000000">
                      <a:alpha val="40000"/>
                    </a:srgbClr>
                  </a:outerShdw>
                </a:effectLst>
                <a:latin typeface="+mn-lt"/>
                <a:cs typeface="+mn-cs"/>
              </a:rPr>
              <a:t>Composite Numbers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68313" y="1052513"/>
            <a:ext cx="8207375" cy="1944687"/>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74754" name="Rectangle 14"/>
          <p:cNvSpPr>
            <a:spLocks noChangeArrowheads="1"/>
          </p:cNvSpPr>
          <p:nvPr/>
        </p:nvSpPr>
        <p:spPr bwMode="auto">
          <a:xfrm>
            <a:off x="1547813" y="1125538"/>
            <a:ext cx="7056437" cy="1246187"/>
          </a:xfrm>
          <a:prstGeom prst="rect">
            <a:avLst/>
          </a:prstGeom>
          <a:noFill/>
          <a:ln w="9525">
            <a:noFill/>
            <a:miter lim="800000"/>
            <a:headEnd/>
            <a:tailEnd/>
          </a:ln>
        </p:spPr>
        <p:txBody>
          <a:bodyPr>
            <a:spAutoFit/>
          </a:bodyPr>
          <a:lstStyle/>
          <a:p>
            <a:pPr algn="ctr"/>
            <a:r>
              <a:rPr lang="en-US" sz="2500">
                <a:latin typeface="Calibri" pitchFamily="34" charset="0"/>
              </a:rPr>
              <a:t>What do you think you get if you multiply a prime number by a prime number? (Try it a few times using the prime numbers in the box below)</a:t>
            </a:r>
          </a:p>
        </p:txBody>
      </p:sp>
      <p:pic>
        <p:nvPicPr>
          <p:cNvPr id="74755" name="Picture 15"/>
          <p:cNvPicPr>
            <a:picLocks noChangeAspect="1"/>
          </p:cNvPicPr>
          <p:nvPr/>
        </p:nvPicPr>
        <p:blipFill>
          <a:blip r:embed="rId2" cstate="print"/>
          <a:srcRect/>
          <a:stretch>
            <a:fillRect/>
          </a:stretch>
        </p:blipFill>
        <p:spPr bwMode="auto">
          <a:xfrm>
            <a:off x="612775" y="1295400"/>
            <a:ext cx="1008063" cy="1476375"/>
          </a:xfrm>
          <a:prstGeom prst="rect">
            <a:avLst/>
          </a:prstGeom>
          <a:noFill/>
          <a:ln w="9525">
            <a:noFill/>
            <a:miter lim="800000"/>
            <a:headEnd/>
            <a:tailEnd/>
          </a:ln>
        </p:spPr>
      </p:pic>
      <p:sp>
        <p:nvSpPr>
          <p:cNvPr id="74756" name="TextBox 16"/>
          <p:cNvSpPr txBox="1">
            <a:spLocks noChangeArrowheads="1"/>
          </p:cNvSpPr>
          <p:nvPr/>
        </p:nvSpPr>
        <p:spPr bwMode="auto">
          <a:xfrm>
            <a:off x="2735263" y="2482850"/>
            <a:ext cx="3421062" cy="369888"/>
          </a:xfrm>
          <a:prstGeom prst="rect">
            <a:avLst/>
          </a:prstGeom>
          <a:noFill/>
          <a:ln w="9525">
            <a:noFill/>
            <a:miter lim="800000"/>
            <a:headEnd/>
            <a:tailEnd/>
          </a:ln>
        </p:spPr>
        <p:txBody>
          <a:bodyPr wrap="none">
            <a:spAutoFit/>
          </a:bodyPr>
          <a:lstStyle/>
          <a:p>
            <a:r>
              <a:rPr lang="en-US">
                <a:latin typeface="Calibri" pitchFamily="34" charset="0"/>
              </a:rPr>
              <a:t>prime number x prime number = ?</a:t>
            </a:r>
          </a:p>
        </p:txBody>
      </p:sp>
      <p:pic>
        <p:nvPicPr>
          <p:cNvPr id="74757" name="Picture 2"/>
          <p:cNvPicPr>
            <a:picLocks noChangeAspect="1" noChangeArrowheads="1"/>
          </p:cNvPicPr>
          <p:nvPr/>
        </p:nvPicPr>
        <p:blipFill>
          <a:blip r:embed="rId3" cstate="print"/>
          <a:srcRect/>
          <a:stretch>
            <a:fillRect/>
          </a:stretch>
        </p:blipFill>
        <p:spPr bwMode="auto">
          <a:xfrm>
            <a:off x="2843213" y="3141663"/>
            <a:ext cx="3400425" cy="3390900"/>
          </a:xfrm>
          <a:prstGeom prst="rect">
            <a:avLst/>
          </a:prstGeom>
          <a:noFill/>
          <a:ln w="9525">
            <a:noFill/>
            <a:miter lim="800000"/>
            <a:headEnd/>
            <a:tailEnd/>
          </a:ln>
        </p:spPr>
      </p:pic>
      <p:sp>
        <p:nvSpPr>
          <p:cNvPr id="18" name="Rectangle 17"/>
          <p:cNvSpPr/>
          <p:nvPr/>
        </p:nvSpPr>
        <p:spPr>
          <a:xfrm>
            <a:off x="2505539" y="201414"/>
            <a:ext cx="4160241"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a:t>
            </a:r>
            <a:endPar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B050"/>
              </a:solidFill>
              <a:effectLst>
                <a:outerShdw blurRad="41275" dist="12700" dir="12000000" algn="tl" rotWithShape="0">
                  <a:srgbClr val="000000">
                    <a:alpha val="40000"/>
                  </a:srgbClr>
                </a:outerShdw>
              </a:effectLst>
              <a:latin typeface="+mn-lt"/>
              <a:cs typeface="+mn-c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6"/>
          <p:cNvSpPr>
            <a:spLocks noChangeArrowheads="1"/>
          </p:cNvSpPr>
          <p:nvPr/>
        </p:nvSpPr>
        <p:spPr bwMode="auto">
          <a:xfrm>
            <a:off x="323850" y="765175"/>
            <a:ext cx="8640763" cy="1014413"/>
          </a:xfrm>
          <a:prstGeom prst="rect">
            <a:avLst/>
          </a:prstGeom>
          <a:noFill/>
          <a:ln w="9525">
            <a:noFill/>
            <a:miter lim="800000"/>
            <a:headEnd/>
            <a:tailEnd/>
          </a:ln>
        </p:spPr>
        <p:txBody>
          <a:bodyPr>
            <a:spAutoFit/>
          </a:bodyPr>
          <a:lstStyle/>
          <a:p>
            <a:pPr algn="ctr"/>
            <a:r>
              <a:rPr lang="en-US" sz="3000">
                <a:latin typeface="Calibri" pitchFamily="34" charset="0"/>
              </a:rPr>
              <a:t>Did you know that if you multiply a prime number by a prime number you get </a:t>
            </a:r>
            <a:r>
              <a:rPr lang="en-US" sz="3000">
                <a:solidFill>
                  <a:srgbClr val="00B050"/>
                </a:solidFill>
                <a:latin typeface="Calibri" pitchFamily="34" charset="0"/>
              </a:rPr>
              <a:t>a composite number</a:t>
            </a:r>
            <a:r>
              <a:rPr lang="en-US" sz="3000">
                <a:latin typeface="Calibri" pitchFamily="34" charset="0"/>
              </a:rPr>
              <a:t>!</a:t>
            </a:r>
          </a:p>
        </p:txBody>
      </p:sp>
      <p:sp>
        <p:nvSpPr>
          <p:cNvPr id="75778" name="TextBox 12"/>
          <p:cNvSpPr txBox="1">
            <a:spLocks noChangeArrowheads="1"/>
          </p:cNvSpPr>
          <p:nvPr/>
        </p:nvSpPr>
        <p:spPr bwMode="auto">
          <a:xfrm>
            <a:off x="3563938" y="1878013"/>
            <a:ext cx="5184775" cy="2630487"/>
          </a:xfrm>
          <a:prstGeom prst="rect">
            <a:avLst/>
          </a:prstGeom>
          <a:noFill/>
          <a:ln w="9525">
            <a:noFill/>
            <a:miter lim="800000"/>
            <a:headEnd/>
            <a:tailEnd/>
          </a:ln>
        </p:spPr>
        <p:txBody>
          <a:bodyPr>
            <a:spAutoFit/>
          </a:bodyPr>
          <a:lstStyle/>
          <a:p>
            <a:pPr marL="514350" indent="-514350"/>
            <a:r>
              <a:rPr lang="en-US" sz="3000">
                <a:latin typeface="Calibri" pitchFamily="34" charset="0"/>
              </a:rPr>
              <a:t>When you multiple a prime</a:t>
            </a:r>
          </a:p>
          <a:p>
            <a:pPr marL="514350" indent="-514350"/>
            <a:r>
              <a:rPr lang="en-US" sz="3000">
                <a:latin typeface="Calibri" pitchFamily="34" charset="0"/>
              </a:rPr>
              <a:t>number by a prime number we</a:t>
            </a:r>
          </a:p>
          <a:p>
            <a:pPr marL="514350" indent="-514350"/>
            <a:r>
              <a:rPr lang="en-US" sz="3000">
                <a:latin typeface="Calibri" pitchFamily="34" charset="0"/>
              </a:rPr>
              <a:t>then call them “prime factors”</a:t>
            </a:r>
          </a:p>
          <a:p>
            <a:pPr marL="514350" indent="-514350"/>
            <a:endParaRPr lang="en-US" sz="2500">
              <a:latin typeface="Calibri" pitchFamily="34" charset="0"/>
            </a:endParaRPr>
          </a:p>
          <a:p>
            <a:pPr marL="514350" indent="-514350"/>
            <a:r>
              <a:rPr lang="en-US" sz="2500">
                <a:latin typeface="Calibri" pitchFamily="34" charset="0"/>
              </a:rPr>
              <a:t>? X ? = Factor x factor</a:t>
            </a:r>
          </a:p>
          <a:p>
            <a:pPr marL="514350" indent="-514350"/>
            <a:r>
              <a:rPr lang="en-US" sz="2500">
                <a:latin typeface="Calibri" pitchFamily="34" charset="0"/>
              </a:rPr>
              <a:t>2 and 3 (2 x 3) are prime factors!</a:t>
            </a:r>
          </a:p>
        </p:txBody>
      </p:sp>
      <p:sp>
        <p:nvSpPr>
          <p:cNvPr id="10" name="Rectangle 9"/>
          <p:cNvSpPr/>
          <p:nvPr/>
        </p:nvSpPr>
        <p:spPr>
          <a:xfrm>
            <a:off x="539750" y="4806950"/>
            <a:ext cx="8208963" cy="194468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75780" name="Rectangle 10"/>
          <p:cNvSpPr>
            <a:spLocks noChangeArrowheads="1"/>
          </p:cNvSpPr>
          <p:nvPr/>
        </p:nvSpPr>
        <p:spPr bwMode="auto">
          <a:xfrm>
            <a:off x="1619250" y="5375275"/>
            <a:ext cx="6840538" cy="708025"/>
          </a:xfrm>
          <a:prstGeom prst="rect">
            <a:avLst/>
          </a:prstGeom>
          <a:noFill/>
          <a:ln w="9525">
            <a:noFill/>
            <a:miter lim="800000"/>
            <a:headEnd/>
            <a:tailEnd/>
          </a:ln>
        </p:spPr>
        <p:txBody>
          <a:bodyPr>
            <a:spAutoFit/>
          </a:bodyPr>
          <a:lstStyle/>
          <a:p>
            <a:r>
              <a:rPr lang="en-US" sz="2000">
                <a:latin typeface="Calibri" pitchFamily="34" charset="0"/>
              </a:rPr>
              <a:t>Create at least ten multiplication equations that use only prime factors (prime number x a prime number)</a:t>
            </a:r>
          </a:p>
        </p:txBody>
      </p:sp>
      <p:sp>
        <p:nvSpPr>
          <p:cNvPr id="75781" name="Rectangle 6"/>
          <p:cNvSpPr>
            <a:spLocks noChangeArrowheads="1"/>
          </p:cNvSpPr>
          <p:nvPr/>
        </p:nvSpPr>
        <p:spPr bwMode="auto">
          <a:xfrm>
            <a:off x="2771775" y="4878388"/>
            <a:ext cx="3362325" cy="461962"/>
          </a:xfrm>
          <a:prstGeom prst="rect">
            <a:avLst/>
          </a:prstGeom>
          <a:noFill/>
          <a:ln w="9525">
            <a:noFill/>
            <a:miter lim="800000"/>
            <a:headEnd/>
            <a:tailEnd/>
          </a:ln>
        </p:spPr>
        <p:txBody>
          <a:bodyPr wrap="none">
            <a:spAutoFit/>
          </a:bodyPr>
          <a:lstStyle/>
          <a:p>
            <a:r>
              <a:rPr lang="en-GB" sz="2400">
                <a:solidFill>
                  <a:srgbClr val="FF0000"/>
                </a:solidFill>
                <a:latin typeface="Harrington"/>
              </a:rPr>
              <a:t>Heading: Prime Factors</a:t>
            </a:r>
            <a:endParaRPr lang="en-GB" sz="2400">
              <a:solidFill>
                <a:srgbClr val="FFC000"/>
              </a:solidFill>
              <a:latin typeface="Harrington"/>
            </a:endParaRPr>
          </a:p>
        </p:txBody>
      </p:sp>
      <p:pic>
        <p:nvPicPr>
          <p:cNvPr id="75782" name="Picture 5"/>
          <p:cNvPicPr>
            <a:picLocks noChangeAspect="1"/>
          </p:cNvPicPr>
          <p:nvPr/>
        </p:nvPicPr>
        <p:blipFill>
          <a:blip r:embed="rId2" cstate="print"/>
          <a:srcRect/>
          <a:stretch>
            <a:fillRect/>
          </a:stretch>
        </p:blipFill>
        <p:spPr bwMode="auto">
          <a:xfrm>
            <a:off x="684213" y="5383213"/>
            <a:ext cx="863600" cy="1144587"/>
          </a:xfrm>
          <a:prstGeom prst="rect">
            <a:avLst/>
          </a:prstGeom>
          <a:noFill/>
          <a:ln w="9525">
            <a:noFill/>
            <a:miter lim="800000"/>
            <a:headEnd/>
            <a:tailEnd/>
          </a:ln>
        </p:spPr>
      </p:pic>
      <p:pic>
        <p:nvPicPr>
          <p:cNvPr id="75783" name="Picture 2"/>
          <p:cNvPicPr>
            <a:picLocks noChangeAspect="1" noChangeArrowheads="1"/>
          </p:cNvPicPr>
          <p:nvPr/>
        </p:nvPicPr>
        <p:blipFill>
          <a:blip r:embed="rId3" cstate="print"/>
          <a:srcRect/>
          <a:stretch>
            <a:fillRect/>
          </a:stretch>
        </p:blipFill>
        <p:spPr bwMode="auto">
          <a:xfrm>
            <a:off x="611188" y="1773238"/>
            <a:ext cx="2808287" cy="2800350"/>
          </a:xfrm>
          <a:prstGeom prst="rect">
            <a:avLst/>
          </a:prstGeom>
          <a:noFill/>
          <a:ln w="9525">
            <a:noFill/>
            <a:miter lim="800000"/>
            <a:headEnd/>
            <a:tailEnd/>
          </a:ln>
        </p:spPr>
      </p:pic>
      <p:sp>
        <p:nvSpPr>
          <p:cNvPr id="15" name="Rectangle 14"/>
          <p:cNvSpPr/>
          <p:nvPr/>
        </p:nvSpPr>
        <p:spPr>
          <a:xfrm>
            <a:off x="2505539" y="44624"/>
            <a:ext cx="4160241" cy="707886"/>
          </a:xfrm>
          <a:prstGeom prst="rect">
            <a:avLst/>
          </a:prstGeom>
          <a:noFill/>
        </p:spPr>
        <p:txBody>
          <a:bodyPr wrap="none">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Types of Numbers</a:t>
            </a:r>
            <a:endPar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B050"/>
              </a:solidFill>
              <a:effectLst>
                <a:outerShdw blurRad="41275" dist="12700" dir="12000000" algn="tl" rotWithShape="0">
                  <a:srgbClr val="000000">
                    <a:alpha val="40000"/>
                  </a:srgbClr>
                </a:outerShdw>
              </a:effectLst>
              <a:latin typeface="+mn-lt"/>
              <a:cs typeface="+mn-c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00469" y="-27384"/>
            <a:ext cx="4087529"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Prime Factors</a:t>
            </a:r>
          </a:p>
        </p:txBody>
      </p:sp>
      <p:sp>
        <p:nvSpPr>
          <p:cNvPr id="10" name="Rectangle 9"/>
          <p:cNvSpPr/>
          <p:nvPr/>
        </p:nvSpPr>
        <p:spPr>
          <a:xfrm>
            <a:off x="468313" y="836613"/>
            <a:ext cx="8207375" cy="5761037"/>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76803" name="Rectangle 10"/>
          <p:cNvSpPr>
            <a:spLocks noChangeArrowheads="1"/>
          </p:cNvSpPr>
          <p:nvPr/>
        </p:nvSpPr>
        <p:spPr bwMode="auto">
          <a:xfrm>
            <a:off x="1547813" y="1404938"/>
            <a:ext cx="6840537" cy="1016000"/>
          </a:xfrm>
          <a:prstGeom prst="rect">
            <a:avLst/>
          </a:prstGeom>
          <a:noFill/>
          <a:ln w="9525">
            <a:noFill/>
            <a:miter lim="800000"/>
            <a:headEnd/>
            <a:tailEnd/>
          </a:ln>
        </p:spPr>
        <p:txBody>
          <a:bodyPr>
            <a:spAutoFit/>
          </a:bodyPr>
          <a:lstStyle/>
          <a:p>
            <a:r>
              <a:rPr lang="en-US" sz="2000">
                <a:latin typeface="Calibri" pitchFamily="34" charset="0"/>
              </a:rPr>
              <a:t>Create at least ten multiplication equations that use only prime factors (prime number x a prime number) using the following table layout:</a:t>
            </a:r>
          </a:p>
        </p:txBody>
      </p:sp>
      <p:sp>
        <p:nvSpPr>
          <p:cNvPr id="76804" name="Rectangle 6"/>
          <p:cNvSpPr>
            <a:spLocks noChangeArrowheads="1"/>
          </p:cNvSpPr>
          <p:nvPr/>
        </p:nvSpPr>
        <p:spPr bwMode="auto">
          <a:xfrm>
            <a:off x="2700338" y="908050"/>
            <a:ext cx="3360737" cy="461963"/>
          </a:xfrm>
          <a:prstGeom prst="rect">
            <a:avLst/>
          </a:prstGeom>
          <a:noFill/>
          <a:ln w="9525">
            <a:noFill/>
            <a:miter lim="800000"/>
            <a:headEnd/>
            <a:tailEnd/>
          </a:ln>
        </p:spPr>
        <p:txBody>
          <a:bodyPr wrap="none">
            <a:spAutoFit/>
          </a:bodyPr>
          <a:lstStyle/>
          <a:p>
            <a:r>
              <a:rPr lang="en-GB" sz="2400">
                <a:solidFill>
                  <a:srgbClr val="FF0000"/>
                </a:solidFill>
                <a:latin typeface="Harrington"/>
              </a:rPr>
              <a:t>Heading: Prime Factors</a:t>
            </a:r>
            <a:endParaRPr lang="en-GB" sz="2400">
              <a:solidFill>
                <a:srgbClr val="FFC000"/>
              </a:solidFill>
              <a:latin typeface="Harrington"/>
            </a:endParaRPr>
          </a:p>
        </p:txBody>
      </p:sp>
      <p:pic>
        <p:nvPicPr>
          <p:cNvPr id="76805" name="Picture 5"/>
          <p:cNvPicPr>
            <a:picLocks noChangeAspect="1"/>
          </p:cNvPicPr>
          <p:nvPr/>
        </p:nvPicPr>
        <p:blipFill>
          <a:blip r:embed="rId2" cstate="print"/>
          <a:srcRect/>
          <a:stretch>
            <a:fillRect/>
          </a:stretch>
        </p:blipFill>
        <p:spPr bwMode="auto">
          <a:xfrm>
            <a:off x="611188" y="1412875"/>
            <a:ext cx="865187" cy="1144588"/>
          </a:xfrm>
          <a:prstGeom prst="rect">
            <a:avLst/>
          </a:prstGeom>
          <a:noFill/>
          <a:ln w="9525">
            <a:noFill/>
            <a:miter lim="800000"/>
            <a:headEnd/>
            <a:tailEnd/>
          </a:ln>
        </p:spPr>
      </p:pic>
      <p:graphicFrame>
        <p:nvGraphicFramePr>
          <p:cNvPr id="15" name="Table 14"/>
          <p:cNvGraphicFramePr>
            <a:graphicFrameLocks noGrp="1"/>
          </p:cNvGraphicFramePr>
          <p:nvPr/>
        </p:nvGraphicFramePr>
        <p:xfrm>
          <a:off x="3708400" y="2492375"/>
          <a:ext cx="4536504" cy="3787512"/>
        </p:xfrm>
        <a:graphic>
          <a:graphicData uri="http://schemas.openxmlformats.org/drawingml/2006/table">
            <a:tbl>
              <a:tblPr firstRow="1" bandRow="1">
                <a:tableStyleId>{5C22544A-7EE6-4342-B048-85BDC9FD1C3A}</a:tableStyleId>
              </a:tblPr>
              <a:tblGrid>
                <a:gridCol w="1512168"/>
                <a:gridCol w="1512168"/>
                <a:gridCol w="1512168"/>
              </a:tblGrid>
              <a:tr h="478852">
                <a:tc>
                  <a:txBody>
                    <a:bodyPr/>
                    <a:lstStyle/>
                    <a:p>
                      <a:pPr algn="ctr"/>
                      <a:r>
                        <a:rPr lang="en-US" dirty="0" smtClean="0"/>
                        <a:t>Prime Factor</a:t>
                      </a:r>
                      <a:r>
                        <a:rPr lang="en-US" baseline="0" dirty="0" smtClean="0"/>
                        <a:t>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Prime Factor 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Answer </a:t>
                      </a:r>
                    </a:p>
                    <a:p>
                      <a:pPr algn="ctr"/>
                      <a:r>
                        <a:rPr lang="en-US" dirty="0" smtClean="0"/>
                        <a:t>(Composite Number)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8852">
                <a:tc>
                  <a:txBody>
                    <a:bodyPr/>
                    <a:lstStyle/>
                    <a:p>
                      <a:pPr algn="ctr"/>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8852">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8852">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8852">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8852">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8852">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6840" name="Picture 2"/>
          <p:cNvPicPr>
            <a:picLocks noChangeAspect="1" noChangeArrowheads="1"/>
          </p:cNvPicPr>
          <p:nvPr/>
        </p:nvPicPr>
        <p:blipFill>
          <a:blip r:embed="rId3" cstate="print"/>
          <a:srcRect/>
          <a:stretch>
            <a:fillRect/>
          </a:stretch>
        </p:blipFill>
        <p:spPr bwMode="auto">
          <a:xfrm>
            <a:off x="684213" y="2924175"/>
            <a:ext cx="2808287" cy="2801938"/>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00469" y="-27384"/>
            <a:ext cx="4087529"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Prime Factors</a:t>
            </a:r>
          </a:p>
        </p:txBody>
      </p:sp>
      <p:sp>
        <p:nvSpPr>
          <p:cNvPr id="10" name="Rectangle 9"/>
          <p:cNvSpPr/>
          <p:nvPr/>
        </p:nvSpPr>
        <p:spPr>
          <a:xfrm>
            <a:off x="468313" y="836613"/>
            <a:ext cx="8207375" cy="5761037"/>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77827" name="Rectangle 10"/>
          <p:cNvSpPr>
            <a:spLocks noChangeArrowheads="1"/>
          </p:cNvSpPr>
          <p:nvPr/>
        </p:nvSpPr>
        <p:spPr bwMode="auto">
          <a:xfrm>
            <a:off x="684213" y="1196975"/>
            <a:ext cx="7775575" cy="1938338"/>
          </a:xfrm>
          <a:prstGeom prst="rect">
            <a:avLst/>
          </a:prstGeom>
          <a:noFill/>
          <a:ln w="9525">
            <a:noFill/>
            <a:miter lim="800000"/>
            <a:headEnd/>
            <a:tailEnd/>
          </a:ln>
        </p:spPr>
        <p:txBody>
          <a:bodyPr>
            <a:spAutoFit/>
          </a:bodyPr>
          <a:lstStyle/>
          <a:p>
            <a:pPr algn="ctr"/>
            <a:r>
              <a:rPr lang="en-US" sz="2000">
                <a:latin typeface="Calibri" pitchFamily="34" charset="0"/>
              </a:rPr>
              <a:t>Let’s see which students really understand prime factors!</a:t>
            </a:r>
          </a:p>
          <a:p>
            <a:pPr algn="ctr"/>
            <a:endParaRPr lang="en-US" sz="2000">
              <a:latin typeface="Calibri" pitchFamily="34" charset="0"/>
            </a:endParaRPr>
          </a:p>
          <a:p>
            <a:pPr algn="ctr"/>
            <a:r>
              <a:rPr lang="en-US" sz="2000">
                <a:latin typeface="Calibri" pitchFamily="34" charset="0"/>
              </a:rPr>
              <a:t>Read the following sentence carefully! What is it really asking you?</a:t>
            </a:r>
          </a:p>
          <a:p>
            <a:pPr algn="ctr"/>
            <a:endParaRPr lang="en-US" sz="2000">
              <a:latin typeface="Calibri" pitchFamily="34" charset="0"/>
            </a:endParaRPr>
          </a:p>
          <a:p>
            <a:pPr algn="ctr"/>
            <a:r>
              <a:rPr lang="en-US" sz="2000">
                <a:latin typeface="Calibri" pitchFamily="34" charset="0"/>
              </a:rPr>
              <a:t>You have 5 minutes to write down all of the </a:t>
            </a:r>
            <a:r>
              <a:rPr lang="en-US" sz="2000" b="1">
                <a:latin typeface="Calibri" pitchFamily="34" charset="0"/>
              </a:rPr>
              <a:t>prime factors</a:t>
            </a:r>
            <a:r>
              <a:rPr lang="en-US" sz="2000">
                <a:latin typeface="Calibri" pitchFamily="34" charset="0"/>
              </a:rPr>
              <a:t> (not factors, </a:t>
            </a:r>
            <a:r>
              <a:rPr lang="en-US" sz="2000" b="1" u="sng">
                <a:latin typeface="Calibri" pitchFamily="34" charset="0"/>
              </a:rPr>
              <a:t>prime</a:t>
            </a:r>
            <a:r>
              <a:rPr lang="en-US" sz="2000">
                <a:latin typeface="Calibri" pitchFamily="34" charset="0"/>
              </a:rPr>
              <a:t> factors) for the number 100.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Box 4"/>
          <p:cNvSpPr txBox="1">
            <a:spLocks noChangeArrowheads="1"/>
          </p:cNvSpPr>
          <p:nvPr/>
        </p:nvSpPr>
        <p:spPr bwMode="auto">
          <a:xfrm>
            <a:off x="1403350" y="1844675"/>
            <a:ext cx="7200900" cy="1463675"/>
          </a:xfrm>
          <a:prstGeom prst="rect">
            <a:avLst/>
          </a:prstGeom>
          <a:noFill/>
          <a:ln w="9525">
            <a:noFill/>
            <a:miter lim="800000"/>
            <a:headEnd/>
            <a:tailEnd/>
          </a:ln>
        </p:spPr>
        <p:txBody>
          <a:bodyPr>
            <a:spAutoFit/>
          </a:bodyPr>
          <a:lstStyle/>
          <a:p>
            <a:pPr algn="ctr"/>
            <a:r>
              <a:rPr lang="en-US" sz="3000">
                <a:latin typeface="Calibri" pitchFamily="34" charset="0"/>
              </a:rPr>
              <a:t>How can knowing about “even” or “odd” numbers help us in real life situations?</a:t>
            </a:r>
          </a:p>
          <a:p>
            <a:pPr algn="ctr"/>
            <a:endParaRPr lang="en-US" sz="3000">
              <a:latin typeface="Calibri" pitchFamily="34" charset="0"/>
            </a:endParaRPr>
          </a:p>
        </p:txBody>
      </p:sp>
      <p:sp>
        <p:nvSpPr>
          <p:cNvPr id="6" name="TextBox 5"/>
          <p:cNvSpPr txBox="1">
            <a:spLocks noChangeArrowheads="1"/>
          </p:cNvSpPr>
          <p:nvPr/>
        </p:nvSpPr>
        <p:spPr bwMode="auto">
          <a:xfrm>
            <a:off x="322263" y="188913"/>
            <a:ext cx="8713787" cy="1006475"/>
          </a:xfrm>
          <a:prstGeom prst="rect">
            <a:avLst/>
          </a:prstGeom>
          <a:noFill/>
          <a:ln w="9525">
            <a:noFill/>
            <a:miter lim="800000"/>
            <a:headEnd/>
            <a:tailEnd/>
          </a:ln>
        </p:spPr>
        <p:txBody>
          <a:bodyPr>
            <a:spAutoFit/>
          </a:bodyPr>
          <a:lstStyle/>
          <a:p>
            <a:pPr algn="ctr"/>
            <a:r>
              <a:rPr lang="en-US" sz="3000" i="1">
                <a:solidFill>
                  <a:srgbClr val="E46C0A"/>
                </a:solidFill>
                <a:latin typeface="Calibri" pitchFamily="34" charset="0"/>
              </a:rPr>
              <a:t>Some of these numbers have special properties and these properties can be used to solve problems.</a:t>
            </a:r>
          </a:p>
        </p:txBody>
      </p:sp>
      <p:pic>
        <p:nvPicPr>
          <p:cNvPr id="87044" name="Picture 8"/>
          <p:cNvPicPr>
            <a:picLocks noChangeAspect="1"/>
          </p:cNvPicPr>
          <p:nvPr/>
        </p:nvPicPr>
        <p:blipFill>
          <a:blip r:embed="rId2" cstate="print"/>
          <a:srcRect/>
          <a:stretch>
            <a:fillRect/>
          </a:stretch>
        </p:blipFill>
        <p:spPr bwMode="auto">
          <a:xfrm>
            <a:off x="611188" y="1778000"/>
            <a:ext cx="1008062" cy="1476375"/>
          </a:xfrm>
          <a:prstGeom prst="rect">
            <a:avLst/>
          </a:prstGeom>
          <a:noFill/>
          <a:ln w="9525">
            <a:noFill/>
            <a:miter lim="800000"/>
            <a:headEnd/>
            <a:tailEnd/>
          </a:ln>
        </p:spPr>
      </p:pic>
      <p:sp>
        <p:nvSpPr>
          <p:cNvPr id="10" name="Rectangle 9"/>
          <p:cNvSpPr/>
          <p:nvPr/>
        </p:nvSpPr>
        <p:spPr>
          <a:xfrm>
            <a:off x="395288" y="1557338"/>
            <a:ext cx="8208962" cy="187642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87046" name="Text Box 6"/>
          <p:cNvSpPr txBox="1">
            <a:spLocks noChangeArrowheads="1"/>
          </p:cNvSpPr>
          <p:nvPr/>
        </p:nvSpPr>
        <p:spPr bwMode="auto">
          <a:xfrm>
            <a:off x="468313" y="3808413"/>
            <a:ext cx="8424862" cy="1190625"/>
          </a:xfrm>
          <a:prstGeom prst="rect">
            <a:avLst/>
          </a:prstGeom>
          <a:noFill/>
          <a:ln w="9525">
            <a:noFill/>
            <a:miter lim="800000"/>
            <a:headEnd/>
            <a:tailEnd/>
          </a:ln>
        </p:spPr>
        <p:txBody>
          <a:bodyPr>
            <a:spAutoFit/>
          </a:bodyPr>
          <a:lstStyle/>
          <a:p>
            <a:pPr>
              <a:buFontTx/>
              <a:buChar char="•"/>
            </a:pPr>
            <a:r>
              <a:rPr lang="en-AU" b="1">
                <a:solidFill>
                  <a:srgbClr val="00CC00"/>
                </a:solidFill>
              </a:rPr>
              <a:t> Knowing house layouts (odd numbered houses on one side of the street, even on the opposite side).</a:t>
            </a:r>
          </a:p>
          <a:p>
            <a:endParaRPr lang="en-AU" b="1">
              <a:solidFill>
                <a:srgbClr val="00CC00"/>
              </a:solidFill>
            </a:endParaRPr>
          </a:p>
          <a:p>
            <a:pPr>
              <a:buFontTx/>
              <a:buChar char="•"/>
            </a:pPr>
            <a:r>
              <a:rPr lang="en-AU" b="1">
                <a:solidFill>
                  <a:srgbClr val="00CC00"/>
                </a:solidFill>
              </a:rPr>
              <a:t> FOR CHECKING OUR CALCULATIONS!!</a:t>
            </a:r>
          </a:p>
        </p:txBody>
      </p:sp>
      <p:pic>
        <p:nvPicPr>
          <p:cNvPr id="87047" name="Picture 2"/>
          <p:cNvPicPr>
            <a:picLocks noChangeAspect="1" noChangeArrowheads="1"/>
          </p:cNvPicPr>
          <p:nvPr/>
        </p:nvPicPr>
        <p:blipFill>
          <a:blip r:embed="rId3" cstate="print"/>
          <a:srcRect/>
          <a:stretch>
            <a:fillRect/>
          </a:stretch>
        </p:blipFill>
        <p:spPr bwMode="auto">
          <a:xfrm>
            <a:off x="4140200" y="5157788"/>
            <a:ext cx="1150938" cy="1441450"/>
          </a:xfrm>
          <a:prstGeom prst="rect">
            <a:avLst/>
          </a:prstGeom>
          <a:noFill/>
          <a:ln w="9525">
            <a:noFill/>
            <a:miter lim="800000"/>
            <a:headEnd/>
            <a:tailEnd/>
          </a:ln>
        </p:spPr>
      </p:pic>
      <p:sp>
        <p:nvSpPr>
          <p:cNvPr id="8" name="Cloud Callout 7"/>
          <p:cNvSpPr>
            <a:spLocks noChangeArrowheads="1"/>
          </p:cNvSpPr>
          <p:nvPr/>
        </p:nvSpPr>
        <p:spPr bwMode="auto">
          <a:xfrm>
            <a:off x="5867400" y="4221163"/>
            <a:ext cx="2341563" cy="935037"/>
          </a:xfrm>
          <a:prstGeom prst="cloudCallout">
            <a:avLst>
              <a:gd name="adj1" fmla="val -68306"/>
              <a:gd name="adj2" fmla="val 61037"/>
            </a:avLst>
          </a:prstGeom>
          <a:solidFill>
            <a:schemeClr val="bg1"/>
          </a:solidFill>
          <a:ln w="25400" algn="ctr">
            <a:solidFill>
              <a:srgbClr val="385D8A"/>
            </a:solidFill>
            <a:round/>
            <a:headEnd/>
            <a:tailEnd/>
          </a:ln>
        </p:spPr>
        <p:txBody>
          <a:bodyPr anchor="ctr"/>
          <a:lstStyle/>
          <a:p>
            <a:pPr algn="ctr" fontAlgn="auto">
              <a:spcBef>
                <a:spcPts val="0"/>
              </a:spcBef>
              <a:spcAft>
                <a:spcPts val="0"/>
              </a:spcAft>
              <a:defRPr/>
            </a:pPr>
            <a:r>
              <a:rPr lang="en-US" dirty="0">
                <a:solidFill>
                  <a:schemeClr val="tx1">
                    <a:lumMod val="95000"/>
                    <a:lumOff val="5000"/>
                  </a:schemeClr>
                </a:solidFill>
                <a:latin typeface="+mn-lt"/>
                <a:cs typeface="+mn-cs"/>
              </a:rPr>
              <a:t>WT?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7046">
                                            <p:txEl>
                                              <p:pRg st="0" end="0"/>
                                            </p:txEl>
                                          </p:spTgt>
                                        </p:tgtEl>
                                        <p:attrNameLst>
                                          <p:attrName>style.visibility</p:attrName>
                                        </p:attrNameLst>
                                      </p:cBhvr>
                                      <p:to>
                                        <p:strVal val="visible"/>
                                      </p:to>
                                    </p:set>
                                    <p:animEffect transition="in" filter="dissolve">
                                      <p:cBhvr>
                                        <p:cTn id="7" dur="500"/>
                                        <p:tgtEl>
                                          <p:spTgt spid="870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7046">
                                            <p:txEl>
                                              <p:pRg st="2" end="2"/>
                                            </p:txEl>
                                          </p:spTgt>
                                        </p:tgtEl>
                                        <p:attrNameLst>
                                          <p:attrName>style.visibility</p:attrName>
                                        </p:attrNameLst>
                                      </p:cBhvr>
                                      <p:to>
                                        <p:strVal val="visible"/>
                                      </p:to>
                                    </p:set>
                                    <p:animEffect transition="in" filter="dissolve">
                                      <p:cBhvr>
                                        <p:cTn id="12" dur="500"/>
                                        <p:tgtEl>
                                          <p:spTgt spid="870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9879" y="-27384"/>
            <a:ext cx="7248716"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Prime Factors: Method 1</a:t>
            </a:r>
          </a:p>
        </p:txBody>
      </p:sp>
      <p:sp>
        <p:nvSpPr>
          <p:cNvPr id="78850" name="Rectangle 10"/>
          <p:cNvSpPr>
            <a:spLocks noChangeArrowheads="1"/>
          </p:cNvSpPr>
          <p:nvPr/>
        </p:nvSpPr>
        <p:spPr bwMode="auto">
          <a:xfrm>
            <a:off x="684213" y="1157288"/>
            <a:ext cx="7775575" cy="400050"/>
          </a:xfrm>
          <a:prstGeom prst="rect">
            <a:avLst/>
          </a:prstGeom>
          <a:noFill/>
          <a:ln w="9525">
            <a:noFill/>
            <a:miter lim="800000"/>
            <a:headEnd/>
            <a:tailEnd/>
          </a:ln>
        </p:spPr>
        <p:txBody>
          <a:bodyPr>
            <a:spAutoFit/>
          </a:bodyPr>
          <a:lstStyle/>
          <a:p>
            <a:pPr algn="ctr"/>
            <a:r>
              <a:rPr lang="en-US" sz="2000">
                <a:latin typeface="Calibri" pitchFamily="34" charset="0"/>
              </a:rPr>
              <a:t>What are the </a:t>
            </a:r>
            <a:r>
              <a:rPr lang="en-US" sz="2000" b="1">
                <a:latin typeface="Calibri" pitchFamily="34" charset="0"/>
              </a:rPr>
              <a:t>prime factors</a:t>
            </a:r>
            <a:r>
              <a:rPr lang="en-US" sz="2000">
                <a:latin typeface="Calibri" pitchFamily="34" charset="0"/>
              </a:rPr>
              <a:t> for the number 100.</a:t>
            </a:r>
          </a:p>
        </p:txBody>
      </p:sp>
      <p:sp>
        <p:nvSpPr>
          <p:cNvPr id="78851" name="Rectangle 4"/>
          <p:cNvSpPr>
            <a:spLocks noChangeArrowheads="1"/>
          </p:cNvSpPr>
          <p:nvPr/>
        </p:nvSpPr>
        <p:spPr bwMode="auto">
          <a:xfrm>
            <a:off x="684213" y="1844675"/>
            <a:ext cx="7559675" cy="1477963"/>
          </a:xfrm>
          <a:prstGeom prst="rect">
            <a:avLst/>
          </a:prstGeom>
          <a:noFill/>
          <a:ln w="9525">
            <a:noFill/>
            <a:miter lim="800000"/>
            <a:headEnd/>
            <a:tailEnd/>
          </a:ln>
        </p:spPr>
        <p:txBody>
          <a:bodyPr>
            <a:spAutoFit/>
          </a:bodyPr>
          <a:lstStyle/>
          <a:p>
            <a:pPr algn="ctr"/>
            <a:r>
              <a:rPr lang="en-GB">
                <a:solidFill>
                  <a:srgbClr val="FF0000"/>
                </a:solidFill>
                <a:latin typeface="Calibri" pitchFamily="34" charset="0"/>
              </a:rPr>
              <a:t>A </a:t>
            </a:r>
            <a:r>
              <a:rPr lang="en-GB" b="1" u="sng">
                <a:solidFill>
                  <a:srgbClr val="FF0000"/>
                </a:solidFill>
                <a:latin typeface="Calibri" pitchFamily="34" charset="0"/>
              </a:rPr>
              <a:t>prime</a:t>
            </a:r>
            <a:r>
              <a:rPr lang="en-GB">
                <a:solidFill>
                  <a:srgbClr val="FF0000"/>
                </a:solidFill>
                <a:latin typeface="Calibri" pitchFamily="34" charset="0"/>
              </a:rPr>
              <a:t> factor is (a factor that is also a </a:t>
            </a:r>
            <a:r>
              <a:rPr lang="en-GB" b="1" u="sng">
                <a:solidFill>
                  <a:srgbClr val="FF0000"/>
                </a:solidFill>
                <a:latin typeface="Calibri" pitchFamily="34" charset="0"/>
              </a:rPr>
              <a:t>prime </a:t>
            </a:r>
            <a:r>
              <a:rPr lang="en-GB">
                <a:solidFill>
                  <a:srgbClr val="FF0000"/>
                </a:solidFill>
                <a:latin typeface="Calibri" pitchFamily="34" charset="0"/>
              </a:rPr>
              <a:t>number). </a:t>
            </a:r>
          </a:p>
          <a:p>
            <a:pPr algn="ctr"/>
            <a:endParaRPr lang="en-GB">
              <a:solidFill>
                <a:srgbClr val="FF0000"/>
              </a:solidFill>
              <a:latin typeface="Calibri" pitchFamily="34" charset="0"/>
            </a:endParaRPr>
          </a:p>
          <a:p>
            <a:pPr algn="ctr"/>
            <a:r>
              <a:rPr lang="en-GB">
                <a:solidFill>
                  <a:srgbClr val="FF0000"/>
                </a:solidFill>
                <a:latin typeface="Calibri" pitchFamily="34" charset="0"/>
              </a:rPr>
              <a:t>Therefore the </a:t>
            </a:r>
            <a:r>
              <a:rPr lang="en-GB" b="1" u="sng">
                <a:solidFill>
                  <a:srgbClr val="FF0000"/>
                </a:solidFill>
                <a:latin typeface="Calibri" pitchFamily="34" charset="0"/>
              </a:rPr>
              <a:t>prime</a:t>
            </a:r>
            <a:r>
              <a:rPr lang="en-GB">
                <a:solidFill>
                  <a:srgbClr val="FF0000"/>
                </a:solidFill>
                <a:latin typeface="Calibri" pitchFamily="34" charset="0"/>
              </a:rPr>
              <a:t> factors of 100 are 2 &amp; 5 </a:t>
            </a:r>
          </a:p>
          <a:p>
            <a:pPr algn="ctr"/>
            <a:endParaRPr lang="en-GB">
              <a:solidFill>
                <a:srgbClr val="FF0000"/>
              </a:solidFill>
              <a:latin typeface="Calibri" pitchFamily="34" charset="0"/>
            </a:endParaRPr>
          </a:p>
          <a:p>
            <a:pPr algn="ctr"/>
            <a:r>
              <a:rPr lang="en-GB">
                <a:solidFill>
                  <a:srgbClr val="FF0000"/>
                </a:solidFill>
                <a:latin typeface="Calibri" pitchFamily="34" charset="0"/>
              </a:rPr>
              <a:t>(1, 10, 20, 25 ,50 and 100 are not: they are composite numbers)</a:t>
            </a:r>
            <a:endParaRPr lang="en-US">
              <a:solidFill>
                <a:srgbClr val="FF0000"/>
              </a:solidFill>
              <a:latin typeface="Calibri" pitchFamily="34" charset="0"/>
            </a:endParaRPr>
          </a:p>
        </p:txBody>
      </p:sp>
      <p:pic>
        <p:nvPicPr>
          <p:cNvPr id="78852" name="Picture 2"/>
          <p:cNvPicPr>
            <a:picLocks noChangeAspect="1" noChangeArrowheads="1"/>
          </p:cNvPicPr>
          <p:nvPr/>
        </p:nvPicPr>
        <p:blipFill>
          <a:blip r:embed="rId2" cstate="print"/>
          <a:srcRect/>
          <a:stretch>
            <a:fillRect/>
          </a:stretch>
        </p:blipFill>
        <p:spPr bwMode="auto">
          <a:xfrm>
            <a:off x="611188" y="3644900"/>
            <a:ext cx="2590800" cy="2584450"/>
          </a:xfrm>
          <a:prstGeom prst="rect">
            <a:avLst/>
          </a:prstGeom>
          <a:noFill/>
          <a:ln w="9525">
            <a:noFill/>
            <a:miter lim="800000"/>
            <a:headEnd/>
            <a:tailEnd/>
          </a:ln>
        </p:spPr>
      </p:pic>
      <p:sp>
        <p:nvSpPr>
          <p:cNvPr id="7" name="Rectangle 6"/>
          <p:cNvSpPr/>
          <p:nvPr/>
        </p:nvSpPr>
        <p:spPr>
          <a:xfrm>
            <a:off x="3348038" y="3644900"/>
            <a:ext cx="5048250" cy="2586038"/>
          </a:xfrm>
          <a:prstGeom prst="rect">
            <a:avLst/>
          </a:prstGeom>
          <a:ln>
            <a:solidFill>
              <a:srgbClr val="0070C0"/>
            </a:solidFill>
          </a:ln>
        </p:spPr>
        <p:txBody>
          <a:bodyPr>
            <a:spAutoFit/>
          </a:bodyPr>
          <a:lstStyle/>
          <a:p>
            <a:pPr algn="ctr" fontAlgn="auto">
              <a:spcBef>
                <a:spcPts val="0"/>
              </a:spcBef>
              <a:spcAft>
                <a:spcPts val="0"/>
              </a:spcAft>
              <a:defRPr/>
            </a:pPr>
            <a:r>
              <a:rPr lang="en-GB" b="1" u="sng" dirty="0">
                <a:solidFill>
                  <a:srgbClr val="FF0000"/>
                </a:solidFill>
                <a:latin typeface="+mn-lt"/>
                <a:cs typeface="+mn-cs"/>
              </a:rPr>
              <a:t>Why are 2 and 5 the only prime factors of 100?</a:t>
            </a:r>
          </a:p>
          <a:p>
            <a:pPr fontAlgn="auto">
              <a:spcBef>
                <a:spcPts val="0"/>
              </a:spcBef>
              <a:spcAft>
                <a:spcPts val="0"/>
              </a:spcAft>
              <a:defRPr/>
            </a:pPr>
            <a:endParaRPr lang="en-GB" dirty="0">
              <a:solidFill>
                <a:srgbClr val="FF0000"/>
              </a:solidFill>
              <a:latin typeface="+mn-lt"/>
              <a:cs typeface="+mn-cs"/>
            </a:endParaRPr>
          </a:p>
          <a:p>
            <a:pPr fontAlgn="auto">
              <a:spcBef>
                <a:spcPts val="0"/>
              </a:spcBef>
              <a:spcAft>
                <a:spcPts val="0"/>
              </a:spcAft>
              <a:defRPr/>
            </a:pPr>
            <a:r>
              <a:rPr lang="en-US" dirty="0">
                <a:latin typeface="+mn-lt"/>
                <a:cs typeface="+mn-cs"/>
              </a:rPr>
              <a:t>The 9 </a:t>
            </a:r>
            <a:r>
              <a:rPr lang="en-US" b="1" dirty="0">
                <a:latin typeface="+mn-lt"/>
                <a:cs typeface="+mn-cs"/>
              </a:rPr>
              <a:t>factors</a:t>
            </a:r>
            <a:r>
              <a:rPr lang="en-US" dirty="0">
                <a:latin typeface="+mn-lt"/>
                <a:cs typeface="+mn-cs"/>
              </a:rPr>
              <a:t> of 100 are </a:t>
            </a:r>
            <a:r>
              <a:rPr lang="en-US" dirty="0">
                <a:solidFill>
                  <a:srgbClr val="0070C0"/>
                </a:solidFill>
                <a:latin typeface="+mn-lt"/>
                <a:cs typeface="+mn-cs"/>
              </a:rPr>
              <a:t>1</a:t>
            </a:r>
            <a:r>
              <a:rPr lang="en-US" dirty="0">
                <a:latin typeface="+mn-lt"/>
                <a:cs typeface="+mn-cs"/>
              </a:rPr>
              <a:t>, </a:t>
            </a:r>
            <a:r>
              <a:rPr lang="en-US" dirty="0">
                <a:solidFill>
                  <a:schemeClr val="bg2">
                    <a:lumMod val="50000"/>
                  </a:schemeClr>
                </a:solidFill>
                <a:latin typeface="+mn-lt"/>
                <a:cs typeface="+mn-cs"/>
              </a:rPr>
              <a:t>2</a:t>
            </a:r>
            <a:r>
              <a:rPr lang="en-US" dirty="0">
                <a:latin typeface="+mn-lt"/>
                <a:cs typeface="+mn-cs"/>
              </a:rPr>
              <a:t>, </a:t>
            </a:r>
            <a:r>
              <a:rPr lang="en-US" dirty="0">
                <a:solidFill>
                  <a:schemeClr val="tx1">
                    <a:lumMod val="65000"/>
                    <a:lumOff val="35000"/>
                  </a:schemeClr>
                </a:solidFill>
                <a:latin typeface="+mn-lt"/>
                <a:cs typeface="+mn-cs"/>
              </a:rPr>
              <a:t>4</a:t>
            </a:r>
            <a:r>
              <a:rPr lang="en-US" dirty="0">
                <a:latin typeface="+mn-lt"/>
                <a:cs typeface="+mn-cs"/>
              </a:rPr>
              <a:t>, </a:t>
            </a:r>
            <a:r>
              <a:rPr lang="en-US" dirty="0">
                <a:solidFill>
                  <a:srgbClr val="996633"/>
                </a:solidFill>
                <a:latin typeface="+mn-lt"/>
                <a:cs typeface="+mn-cs"/>
              </a:rPr>
              <a:t>5</a:t>
            </a:r>
            <a:r>
              <a:rPr lang="en-US" dirty="0">
                <a:latin typeface="+mn-lt"/>
                <a:cs typeface="+mn-cs"/>
              </a:rPr>
              <a:t>, </a:t>
            </a:r>
            <a:r>
              <a:rPr lang="en-US" dirty="0">
                <a:solidFill>
                  <a:schemeClr val="accent3"/>
                </a:solidFill>
                <a:latin typeface="+mn-lt"/>
                <a:cs typeface="+mn-cs"/>
              </a:rPr>
              <a:t>10</a:t>
            </a:r>
            <a:r>
              <a:rPr lang="en-US" dirty="0">
                <a:latin typeface="+mn-lt"/>
                <a:cs typeface="+mn-cs"/>
              </a:rPr>
              <a:t>, </a:t>
            </a:r>
            <a:r>
              <a:rPr lang="en-US" dirty="0">
                <a:solidFill>
                  <a:srgbClr val="CC0099"/>
                </a:solidFill>
                <a:latin typeface="+mn-lt"/>
                <a:cs typeface="+mn-cs"/>
              </a:rPr>
              <a:t>20</a:t>
            </a:r>
            <a:r>
              <a:rPr lang="en-US" dirty="0">
                <a:latin typeface="+mn-lt"/>
                <a:cs typeface="+mn-cs"/>
              </a:rPr>
              <a:t>, </a:t>
            </a:r>
            <a:r>
              <a:rPr lang="en-US" dirty="0">
                <a:solidFill>
                  <a:schemeClr val="accent3">
                    <a:lumMod val="75000"/>
                  </a:schemeClr>
                </a:solidFill>
                <a:latin typeface="+mn-lt"/>
                <a:cs typeface="+mn-cs"/>
              </a:rPr>
              <a:t>25</a:t>
            </a:r>
            <a:r>
              <a:rPr lang="en-US" dirty="0">
                <a:latin typeface="+mn-lt"/>
                <a:cs typeface="+mn-cs"/>
              </a:rPr>
              <a:t>, </a:t>
            </a:r>
            <a:r>
              <a:rPr lang="en-US" dirty="0">
                <a:solidFill>
                  <a:schemeClr val="accent4">
                    <a:lumMod val="75000"/>
                  </a:schemeClr>
                </a:solidFill>
                <a:latin typeface="+mn-lt"/>
                <a:cs typeface="+mn-cs"/>
              </a:rPr>
              <a:t>50</a:t>
            </a:r>
            <a:r>
              <a:rPr lang="en-US" dirty="0">
                <a:latin typeface="+mn-lt"/>
                <a:cs typeface="+mn-cs"/>
              </a:rPr>
              <a:t>, and </a:t>
            </a:r>
            <a:r>
              <a:rPr lang="en-US" dirty="0">
                <a:solidFill>
                  <a:schemeClr val="accent6">
                    <a:lumMod val="75000"/>
                  </a:schemeClr>
                </a:solidFill>
                <a:latin typeface="+mn-lt"/>
                <a:cs typeface="+mn-cs"/>
              </a:rPr>
              <a:t>100</a:t>
            </a:r>
            <a:r>
              <a:rPr lang="en-US" dirty="0">
                <a:latin typeface="+mn-lt"/>
                <a:cs typeface="+mn-cs"/>
              </a:rPr>
              <a:t> (The </a:t>
            </a:r>
            <a:r>
              <a:rPr lang="en-US" b="1" dirty="0">
                <a:latin typeface="+mn-lt"/>
                <a:cs typeface="+mn-cs"/>
              </a:rPr>
              <a:t>factor pairs</a:t>
            </a:r>
            <a:r>
              <a:rPr lang="en-US" dirty="0">
                <a:latin typeface="+mn-lt"/>
                <a:cs typeface="+mn-cs"/>
              </a:rPr>
              <a:t> of 100 are </a:t>
            </a:r>
            <a:r>
              <a:rPr lang="en-US" dirty="0">
                <a:solidFill>
                  <a:srgbClr val="0070C0"/>
                </a:solidFill>
                <a:latin typeface="+mn-lt"/>
                <a:cs typeface="+mn-cs"/>
              </a:rPr>
              <a:t>1</a:t>
            </a:r>
            <a:r>
              <a:rPr lang="en-US" dirty="0">
                <a:latin typeface="+mn-lt"/>
                <a:cs typeface="+mn-cs"/>
              </a:rPr>
              <a:t> x </a:t>
            </a:r>
            <a:r>
              <a:rPr lang="en-US" dirty="0">
                <a:solidFill>
                  <a:schemeClr val="accent6">
                    <a:lumMod val="75000"/>
                  </a:schemeClr>
                </a:solidFill>
                <a:latin typeface="+mn-lt"/>
                <a:cs typeface="+mn-cs"/>
              </a:rPr>
              <a:t>100</a:t>
            </a:r>
            <a:r>
              <a:rPr lang="en-US" dirty="0">
                <a:latin typeface="+mn-lt"/>
                <a:cs typeface="+mn-cs"/>
              </a:rPr>
              <a:t>, </a:t>
            </a:r>
            <a:r>
              <a:rPr lang="en-US" dirty="0">
                <a:solidFill>
                  <a:schemeClr val="bg2">
                    <a:lumMod val="50000"/>
                  </a:schemeClr>
                </a:solidFill>
                <a:latin typeface="+mn-lt"/>
                <a:cs typeface="+mn-cs"/>
              </a:rPr>
              <a:t>2</a:t>
            </a:r>
            <a:r>
              <a:rPr lang="en-US" dirty="0">
                <a:latin typeface="+mn-lt"/>
                <a:cs typeface="+mn-cs"/>
              </a:rPr>
              <a:t> x </a:t>
            </a:r>
            <a:r>
              <a:rPr lang="en-US" dirty="0">
                <a:solidFill>
                  <a:schemeClr val="accent4">
                    <a:lumMod val="75000"/>
                  </a:schemeClr>
                </a:solidFill>
                <a:latin typeface="+mn-lt"/>
                <a:cs typeface="+mn-cs"/>
              </a:rPr>
              <a:t>50</a:t>
            </a:r>
            <a:r>
              <a:rPr lang="en-US" dirty="0">
                <a:latin typeface="+mn-lt"/>
                <a:cs typeface="+mn-cs"/>
              </a:rPr>
              <a:t>, </a:t>
            </a:r>
            <a:r>
              <a:rPr lang="en-US" dirty="0">
                <a:solidFill>
                  <a:schemeClr val="tx1">
                    <a:lumMod val="65000"/>
                    <a:lumOff val="35000"/>
                  </a:schemeClr>
                </a:solidFill>
                <a:latin typeface="+mn-lt"/>
                <a:cs typeface="+mn-cs"/>
              </a:rPr>
              <a:t>4</a:t>
            </a:r>
            <a:r>
              <a:rPr lang="en-US" dirty="0">
                <a:latin typeface="+mn-lt"/>
                <a:cs typeface="+mn-cs"/>
              </a:rPr>
              <a:t> x </a:t>
            </a:r>
            <a:r>
              <a:rPr lang="en-US" dirty="0">
                <a:solidFill>
                  <a:schemeClr val="accent3">
                    <a:lumMod val="75000"/>
                  </a:schemeClr>
                </a:solidFill>
                <a:latin typeface="+mn-lt"/>
                <a:cs typeface="+mn-cs"/>
              </a:rPr>
              <a:t>25</a:t>
            </a:r>
            <a:r>
              <a:rPr lang="en-US" dirty="0">
                <a:latin typeface="+mn-lt"/>
                <a:cs typeface="+mn-cs"/>
              </a:rPr>
              <a:t>, </a:t>
            </a:r>
            <a:r>
              <a:rPr lang="en-US" dirty="0">
                <a:solidFill>
                  <a:srgbClr val="996633"/>
                </a:solidFill>
                <a:latin typeface="+mn-lt"/>
                <a:cs typeface="+mn-cs"/>
              </a:rPr>
              <a:t>5</a:t>
            </a:r>
            <a:r>
              <a:rPr lang="en-US" dirty="0">
                <a:latin typeface="+mn-lt"/>
                <a:cs typeface="+mn-cs"/>
              </a:rPr>
              <a:t> x </a:t>
            </a:r>
            <a:r>
              <a:rPr lang="en-US" dirty="0">
                <a:solidFill>
                  <a:srgbClr val="CC0099"/>
                </a:solidFill>
                <a:latin typeface="+mn-lt"/>
                <a:cs typeface="+mn-cs"/>
              </a:rPr>
              <a:t>20</a:t>
            </a:r>
            <a:r>
              <a:rPr lang="en-US" dirty="0">
                <a:latin typeface="+mn-lt"/>
                <a:cs typeface="+mn-cs"/>
              </a:rPr>
              <a:t>, and </a:t>
            </a:r>
            <a:r>
              <a:rPr lang="en-US" dirty="0">
                <a:solidFill>
                  <a:schemeClr val="accent3"/>
                </a:solidFill>
                <a:latin typeface="+mn-lt"/>
                <a:cs typeface="+mn-cs"/>
              </a:rPr>
              <a:t>10 x 10</a:t>
            </a:r>
            <a:r>
              <a:rPr lang="en-US" dirty="0">
                <a:latin typeface="+mn-lt"/>
                <a:cs typeface="+mn-cs"/>
              </a:rPr>
              <a:t>).</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dirty="0">
                <a:latin typeface="+mn-lt"/>
                <a:cs typeface="+mn-cs"/>
              </a:rPr>
              <a:t>Therefore out of all of those factors of 100 only 2 and 5 are prime numbers (prime factors).</a:t>
            </a:r>
            <a:endParaRPr lang="en-GB" dirty="0">
              <a:latin typeface="+mn-lt"/>
              <a:cs typeface="+mn-cs"/>
            </a:endParaRPr>
          </a:p>
          <a:p>
            <a:pPr algn="ctr" fontAlgn="auto">
              <a:spcBef>
                <a:spcPts val="0"/>
              </a:spcBef>
              <a:spcAft>
                <a:spcPts val="0"/>
              </a:spcAft>
              <a:defRPr/>
            </a:pPr>
            <a:endParaRPr lang="en-GB" dirty="0">
              <a:solidFill>
                <a:srgbClr val="FF0000"/>
              </a:solidFill>
              <a:latin typeface="+mn-lt"/>
              <a:cs typeface="+mn-c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3"/>
          <p:cNvPicPr>
            <a:picLocks noChangeAspect="1" noChangeArrowheads="1"/>
          </p:cNvPicPr>
          <p:nvPr/>
        </p:nvPicPr>
        <p:blipFill>
          <a:blip r:embed="rId2" cstate="print"/>
          <a:srcRect/>
          <a:stretch>
            <a:fillRect/>
          </a:stretch>
        </p:blipFill>
        <p:spPr bwMode="auto">
          <a:xfrm>
            <a:off x="2282825" y="2641600"/>
            <a:ext cx="3729038" cy="2082800"/>
          </a:xfrm>
          <a:prstGeom prst="rect">
            <a:avLst/>
          </a:prstGeom>
          <a:noFill/>
          <a:ln w="9525">
            <a:noFill/>
            <a:miter lim="800000"/>
            <a:headEnd/>
            <a:tailEnd/>
          </a:ln>
        </p:spPr>
      </p:pic>
      <p:sp>
        <p:nvSpPr>
          <p:cNvPr id="4" name="Rectangle 3"/>
          <p:cNvSpPr/>
          <p:nvPr/>
        </p:nvSpPr>
        <p:spPr>
          <a:xfrm>
            <a:off x="819879" y="-27384"/>
            <a:ext cx="7248716"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Prime Factors: Method 2</a:t>
            </a:r>
          </a:p>
        </p:txBody>
      </p:sp>
      <p:sp>
        <p:nvSpPr>
          <p:cNvPr id="79875" name="TextBox 7"/>
          <p:cNvSpPr txBox="1">
            <a:spLocks noChangeArrowheads="1"/>
          </p:cNvSpPr>
          <p:nvPr/>
        </p:nvSpPr>
        <p:spPr bwMode="auto">
          <a:xfrm>
            <a:off x="1952625" y="2060575"/>
            <a:ext cx="4922838" cy="369888"/>
          </a:xfrm>
          <a:prstGeom prst="rect">
            <a:avLst/>
          </a:prstGeom>
          <a:noFill/>
          <a:ln w="9525">
            <a:noFill/>
            <a:miter lim="800000"/>
            <a:headEnd/>
            <a:tailEnd/>
          </a:ln>
        </p:spPr>
        <p:txBody>
          <a:bodyPr wrap="none">
            <a:spAutoFit/>
          </a:bodyPr>
          <a:lstStyle/>
          <a:p>
            <a:r>
              <a:rPr lang="en-US">
                <a:latin typeface="Calibri" pitchFamily="34" charset="0"/>
              </a:rPr>
              <a:t>Factor trees can help us identify the </a:t>
            </a:r>
            <a:r>
              <a:rPr lang="en-US" b="1" u="sng">
                <a:solidFill>
                  <a:srgbClr val="00B050"/>
                </a:solidFill>
                <a:latin typeface="Calibri" pitchFamily="34" charset="0"/>
              </a:rPr>
              <a:t>prime factors.</a:t>
            </a:r>
          </a:p>
        </p:txBody>
      </p:sp>
      <p:pic>
        <p:nvPicPr>
          <p:cNvPr id="79876" name="Picture 6"/>
          <p:cNvPicPr>
            <a:picLocks noChangeAspect="1" noChangeArrowheads="1"/>
          </p:cNvPicPr>
          <p:nvPr/>
        </p:nvPicPr>
        <p:blipFill>
          <a:blip r:embed="rId3" cstate="print"/>
          <a:srcRect/>
          <a:stretch>
            <a:fillRect/>
          </a:stretch>
        </p:blipFill>
        <p:spPr bwMode="auto">
          <a:xfrm>
            <a:off x="4932363" y="3573463"/>
            <a:ext cx="3276600" cy="285750"/>
          </a:xfrm>
          <a:prstGeom prst="rect">
            <a:avLst/>
          </a:prstGeom>
          <a:noFill/>
          <a:ln w="9525">
            <a:noFill/>
            <a:miter lim="800000"/>
            <a:headEnd/>
            <a:tailEnd/>
          </a:ln>
        </p:spPr>
      </p:pic>
      <p:sp>
        <p:nvSpPr>
          <p:cNvPr id="79877" name="TextBox 13"/>
          <p:cNvSpPr txBox="1">
            <a:spLocks noChangeArrowheads="1"/>
          </p:cNvSpPr>
          <p:nvPr/>
        </p:nvSpPr>
        <p:spPr bwMode="auto">
          <a:xfrm>
            <a:off x="3924300" y="3563938"/>
            <a:ext cx="284163" cy="369887"/>
          </a:xfrm>
          <a:prstGeom prst="rect">
            <a:avLst/>
          </a:prstGeom>
          <a:noFill/>
          <a:ln w="9525">
            <a:noFill/>
            <a:miter lim="800000"/>
            <a:headEnd/>
            <a:tailEnd/>
          </a:ln>
        </p:spPr>
        <p:txBody>
          <a:bodyPr wrap="none">
            <a:spAutoFit/>
          </a:bodyPr>
          <a:lstStyle/>
          <a:p>
            <a:r>
              <a:rPr lang="en-US">
                <a:latin typeface="Calibri" pitchFamily="34" charset="0"/>
              </a:rPr>
              <a:t>x</a:t>
            </a:r>
          </a:p>
        </p:txBody>
      </p:sp>
      <p:pic>
        <p:nvPicPr>
          <p:cNvPr id="79878" name="Picture 7"/>
          <p:cNvPicPr>
            <a:picLocks noChangeAspect="1" noChangeArrowheads="1"/>
          </p:cNvPicPr>
          <p:nvPr/>
        </p:nvPicPr>
        <p:blipFill>
          <a:blip r:embed="rId4" cstate="print"/>
          <a:srcRect/>
          <a:stretch>
            <a:fillRect/>
          </a:stretch>
        </p:blipFill>
        <p:spPr bwMode="auto">
          <a:xfrm>
            <a:off x="611188" y="4437063"/>
            <a:ext cx="2232025" cy="227012"/>
          </a:xfrm>
          <a:prstGeom prst="rect">
            <a:avLst/>
          </a:prstGeom>
          <a:noFill/>
          <a:ln w="9525">
            <a:noFill/>
            <a:miter lim="800000"/>
            <a:headEnd/>
            <a:tailEnd/>
          </a:ln>
        </p:spPr>
      </p:pic>
      <p:pic>
        <p:nvPicPr>
          <p:cNvPr id="79879" name="Picture 8"/>
          <p:cNvPicPr>
            <a:picLocks noChangeAspect="1" noChangeArrowheads="1"/>
          </p:cNvPicPr>
          <p:nvPr/>
        </p:nvPicPr>
        <p:blipFill>
          <a:blip r:embed="rId5" cstate="print"/>
          <a:srcRect/>
          <a:stretch>
            <a:fillRect/>
          </a:stretch>
        </p:blipFill>
        <p:spPr bwMode="auto">
          <a:xfrm>
            <a:off x="5292725" y="4292600"/>
            <a:ext cx="2562225" cy="266700"/>
          </a:xfrm>
          <a:prstGeom prst="rect">
            <a:avLst/>
          </a:prstGeom>
          <a:noFill/>
          <a:ln w="9525">
            <a:noFill/>
            <a:miter lim="800000"/>
            <a:headEnd/>
            <a:tailEnd/>
          </a:ln>
        </p:spPr>
      </p:pic>
      <p:pic>
        <p:nvPicPr>
          <p:cNvPr id="79880" name="Picture 9"/>
          <p:cNvPicPr>
            <a:picLocks noChangeAspect="1" noChangeArrowheads="1"/>
          </p:cNvPicPr>
          <p:nvPr/>
        </p:nvPicPr>
        <p:blipFill>
          <a:blip r:embed="rId6" cstate="print"/>
          <a:srcRect/>
          <a:stretch>
            <a:fillRect/>
          </a:stretch>
        </p:blipFill>
        <p:spPr bwMode="auto">
          <a:xfrm>
            <a:off x="1187450" y="5300663"/>
            <a:ext cx="6999288" cy="504825"/>
          </a:xfrm>
          <a:prstGeom prst="rect">
            <a:avLst/>
          </a:prstGeom>
          <a:noFill/>
          <a:ln w="9525">
            <a:noFill/>
            <a:miter lim="800000"/>
            <a:headEnd/>
            <a:tailEnd/>
          </a:ln>
        </p:spPr>
      </p:pic>
      <p:sp>
        <p:nvSpPr>
          <p:cNvPr id="79881" name="TextBox 18"/>
          <p:cNvSpPr txBox="1">
            <a:spLocks noChangeArrowheads="1"/>
          </p:cNvSpPr>
          <p:nvPr/>
        </p:nvSpPr>
        <p:spPr bwMode="auto">
          <a:xfrm>
            <a:off x="7642225" y="4211638"/>
            <a:ext cx="242888" cy="369887"/>
          </a:xfrm>
          <a:prstGeom prst="rect">
            <a:avLst/>
          </a:prstGeom>
          <a:noFill/>
          <a:ln w="9525">
            <a:noFill/>
            <a:miter lim="800000"/>
            <a:headEnd/>
            <a:tailEnd/>
          </a:ln>
        </p:spPr>
        <p:txBody>
          <a:bodyPr wrap="none">
            <a:spAutoFit/>
          </a:bodyPr>
          <a:lstStyle/>
          <a:p>
            <a:r>
              <a:rPr lang="en-US">
                <a:latin typeface="Calibri" pitchFamily="34" charset="0"/>
              </a:rPr>
              <a:t>.</a:t>
            </a:r>
          </a:p>
        </p:txBody>
      </p:sp>
      <p:sp>
        <p:nvSpPr>
          <p:cNvPr id="79882" name="TextBox 19"/>
          <p:cNvSpPr txBox="1">
            <a:spLocks noChangeArrowheads="1"/>
          </p:cNvSpPr>
          <p:nvPr/>
        </p:nvSpPr>
        <p:spPr bwMode="auto">
          <a:xfrm>
            <a:off x="2627313" y="4365625"/>
            <a:ext cx="242887" cy="368300"/>
          </a:xfrm>
          <a:prstGeom prst="rect">
            <a:avLst/>
          </a:prstGeom>
          <a:noFill/>
          <a:ln w="9525">
            <a:noFill/>
            <a:miter lim="800000"/>
            <a:headEnd/>
            <a:tailEnd/>
          </a:ln>
        </p:spPr>
        <p:txBody>
          <a:bodyPr wrap="none">
            <a:spAutoFit/>
          </a:bodyPr>
          <a:lstStyle/>
          <a:p>
            <a:r>
              <a:rPr lang="en-US">
                <a:latin typeface="Calibri" pitchFamily="34" charset="0"/>
              </a:rPr>
              <a:t>.</a:t>
            </a:r>
          </a:p>
        </p:txBody>
      </p:sp>
      <p:sp>
        <p:nvSpPr>
          <p:cNvPr id="79883" name="TextBox 20"/>
          <p:cNvSpPr txBox="1">
            <a:spLocks noChangeArrowheads="1"/>
          </p:cNvSpPr>
          <p:nvPr/>
        </p:nvSpPr>
        <p:spPr bwMode="auto">
          <a:xfrm>
            <a:off x="7885113" y="3563938"/>
            <a:ext cx="241300" cy="369887"/>
          </a:xfrm>
          <a:prstGeom prst="rect">
            <a:avLst/>
          </a:prstGeom>
          <a:noFill/>
          <a:ln w="9525">
            <a:noFill/>
            <a:miter lim="800000"/>
            <a:headEnd/>
            <a:tailEnd/>
          </a:ln>
        </p:spPr>
        <p:txBody>
          <a:bodyPr wrap="none">
            <a:spAutoFit/>
          </a:bodyPr>
          <a:lstStyle/>
          <a:p>
            <a:r>
              <a:rPr lang="en-US">
                <a:latin typeface="Calibri" pitchFamily="34" charset="0"/>
              </a:rPr>
              <a:t>.</a:t>
            </a:r>
          </a:p>
        </p:txBody>
      </p:sp>
      <p:sp>
        <p:nvSpPr>
          <p:cNvPr id="79884" name="TextBox 21"/>
          <p:cNvSpPr txBox="1">
            <a:spLocks noChangeArrowheads="1"/>
          </p:cNvSpPr>
          <p:nvPr/>
        </p:nvSpPr>
        <p:spPr bwMode="auto">
          <a:xfrm>
            <a:off x="7956550" y="5229225"/>
            <a:ext cx="282575" cy="554038"/>
          </a:xfrm>
          <a:prstGeom prst="rect">
            <a:avLst/>
          </a:prstGeom>
          <a:noFill/>
          <a:ln w="9525">
            <a:noFill/>
            <a:miter lim="800000"/>
            <a:headEnd/>
            <a:tailEnd/>
          </a:ln>
        </p:spPr>
        <p:txBody>
          <a:bodyPr wrap="none">
            <a:spAutoFit/>
          </a:bodyPr>
          <a:lstStyle/>
          <a:p>
            <a:r>
              <a:rPr lang="en-US" sz="3000">
                <a:latin typeface="Calibri" pitchFamily="34" charset="0"/>
              </a:rPr>
              <a:t>.</a:t>
            </a:r>
          </a:p>
        </p:txBody>
      </p:sp>
      <p:sp>
        <p:nvSpPr>
          <p:cNvPr id="79885" name="Rectangle 22"/>
          <p:cNvSpPr>
            <a:spLocks noChangeArrowheads="1"/>
          </p:cNvSpPr>
          <p:nvPr/>
        </p:nvSpPr>
        <p:spPr bwMode="auto">
          <a:xfrm>
            <a:off x="755650" y="6156325"/>
            <a:ext cx="7704138" cy="368300"/>
          </a:xfrm>
          <a:prstGeom prst="rect">
            <a:avLst/>
          </a:prstGeom>
          <a:noFill/>
          <a:ln w="9525">
            <a:noFill/>
            <a:miter lim="800000"/>
            <a:headEnd/>
            <a:tailEnd/>
          </a:ln>
        </p:spPr>
        <p:txBody>
          <a:bodyPr>
            <a:spAutoFit/>
          </a:bodyPr>
          <a:lstStyle/>
          <a:p>
            <a:r>
              <a:rPr lang="en-US">
                <a:latin typeface="Calibri" pitchFamily="34" charset="0"/>
                <a:hlinkClick r:id="rId7"/>
              </a:rPr>
              <a:t>http://www.analyzemath.com/Calculators_3/prime_factors.html</a:t>
            </a:r>
            <a:r>
              <a:rPr lang="en-US">
                <a:latin typeface="Calibri" pitchFamily="34" charset="0"/>
              </a:rPr>
              <a:t> </a:t>
            </a:r>
          </a:p>
        </p:txBody>
      </p:sp>
      <p:sp>
        <p:nvSpPr>
          <p:cNvPr id="79886" name="TextBox 23"/>
          <p:cNvSpPr txBox="1">
            <a:spLocks noChangeArrowheads="1"/>
          </p:cNvSpPr>
          <p:nvPr/>
        </p:nvSpPr>
        <p:spPr bwMode="auto">
          <a:xfrm>
            <a:off x="755650" y="5805488"/>
            <a:ext cx="6697663" cy="369887"/>
          </a:xfrm>
          <a:prstGeom prst="rect">
            <a:avLst/>
          </a:prstGeom>
          <a:noFill/>
          <a:ln w="9525">
            <a:noFill/>
            <a:miter lim="800000"/>
            <a:headEnd/>
            <a:tailEnd/>
          </a:ln>
        </p:spPr>
        <p:txBody>
          <a:bodyPr wrap="none">
            <a:spAutoFit/>
          </a:bodyPr>
          <a:lstStyle/>
          <a:p>
            <a:r>
              <a:rPr lang="en-US">
                <a:latin typeface="Calibri" pitchFamily="34" charset="0"/>
              </a:rPr>
              <a:t>Check out your answers using this free online prime factors calculator:</a:t>
            </a:r>
          </a:p>
        </p:txBody>
      </p:sp>
      <p:sp>
        <p:nvSpPr>
          <p:cNvPr id="79887" name="Rectangle 17"/>
          <p:cNvSpPr>
            <a:spLocks noChangeArrowheads="1"/>
          </p:cNvSpPr>
          <p:nvPr/>
        </p:nvSpPr>
        <p:spPr bwMode="auto">
          <a:xfrm>
            <a:off x="684213" y="1228725"/>
            <a:ext cx="7775575" cy="400050"/>
          </a:xfrm>
          <a:prstGeom prst="rect">
            <a:avLst/>
          </a:prstGeom>
          <a:noFill/>
          <a:ln w="9525">
            <a:noFill/>
            <a:miter lim="800000"/>
            <a:headEnd/>
            <a:tailEnd/>
          </a:ln>
        </p:spPr>
        <p:txBody>
          <a:bodyPr>
            <a:spAutoFit/>
          </a:bodyPr>
          <a:lstStyle/>
          <a:p>
            <a:pPr algn="ctr"/>
            <a:r>
              <a:rPr lang="en-US" sz="2000">
                <a:latin typeface="Calibri" pitchFamily="34" charset="0"/>
              </a:rPr>
              <a:t>What are the </a:t>
            </a:r>
            <a:r>
              <a:rPr lang="en-US" sz="2000" b="1">
                <a:latin typeface="Calibri" pitchFamily="34" charset="0"/>
              </a:rPr>
              <a:t>prime factors</a:t>
            </a:r>
            <a:r>
              <a:rPr lang="en-US" sz="2000">
                <a:latin typeface="Calibri" pitchFamily="34" charset="0"/>
              </a:rPr>
              <a:t> for the number 100.</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7710" y="-27384"/>
            <a:ext cx="7893059"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Prime Factors: Factor Trees</a:t>
            </a:r>
          </a:p>
        </p:txBody>
      </p:sp>
      <p:sp>
        <p:nvSpPr>
          <p:cNvPr id="10" name="Rectangle 9"/>
          <p:cNvSpPr/>
          <p:nvPr/>
        </p:nvSpPr>
        <p:spPr>
          <a:xfrm>
            <a:off x="3348038" y="4149725"/>
            <a:ext cx="5327650" cy="1871663"/>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80899" name="TextBox 7"/>
          <p:cNvSpPr txBox="1">
            <a:spLocks noChangeArrowheads="1"/>
          </p:cNvSpPr>
          <p:nvPr/>
        </p:nvSpPr>
        <p:spPr bwMode="auto">
          <a:xfrm>
            <a:off x="1763713" y="1052513"/>
            <a:ext cx="4924425" cy="369887"/>
          </a:xfrm>
          <a:prstGeom prst="rect">
            <a:avLst/>
          </a:prstGeom>
          <a:noFill/>
          <a:ln w="9525">
            <a:noFill/>
            <a:miter lim="800000"/>
            <a:headEnd/>
            <a:tailEnd/>
          </a:ln>
        </p:spPr>
        <p:txBody>
          <a:bodyPr wrap="none">
            <a:spAutoFit/>
          </a:bodyPr>
          <a:lstStyle/>
          <a:p>
            <a:r>
              <a:rPr lang="en-US">
                <a:latin typeface="Calibri" pitchFamily="34" charset="0"/>
              </a:rPr>
              <a:t>Factor trees can help us identify the </a:t>
            </a:r>
            <a:r>
              <a:rPr lang="en-US" b="1" u="sng">
                <a:solidFill>
                  <a:srgbClr val="00B050"/>
                </a:solidFill>
                <a:latin typeface="Calibri" pitchFamily="34" charset="0"/>
              </a:rPr>
              <a:t>prime factors</a:t>
            </a:r>
          </a:p>
        </p:txBody>
      </p:sp>
      <p:sp>
        <p:nvSpPr>
          <p:cNvPr id="80900" name="TextBox 18"/>
          <p:cNvSpPr txBox="1">
            <a:spLocks noChangeArrowheads="1"/>
          </p:cNvSpPr>
          <p:nvPr/>
        </p:nvSpPr>
        <p:spPr bwMode="auto">
          <a:xfrm>
            <a:off x="7642225" y="4211638"/>
            <a:ext cx="242888" cy="369887"/>
          </a:xfrm>
          <a:prstGeom prst="rect">
            <a:avLst/>
          </a:prstGeom>
          <a:noFill/>
          <a:ln w="9525">
            <a:noFill/>
            <a:miter lim="800000"/>
            <a:headEnd/>
            <a:tailEnd/>
          </a:ln>
        </p:spPr>
        <p:txBody>
          <a:bodyPr wrap="none">
            <a:spAutoFit/>
          </a:bodyPr>
          <a:lstStyle/>
          <a:p>
            <a:r>
              <a:rPr lang="en-US">
                <a:latin typeface="Calibri" pitchFamily="34" charset="0"/>
              </a:rPr>
              <a:t>.</a:t>
            </a:r>
          </a:p>
        </p:txBody>
      </p:sp>
      <p:sp>
        <p:nvSpPr>
          <p:cNvPr id="80901" name="TextBox 19"/>
          <p:cNvSpPr txBox="1">
            <a:spLocks noChangeArrowheads="1"/>
          </p:cNvSpPr>
          <p:nvPr/>
        </p:nvSpPr>
        <p:spPr bwMode="auto">
          <a:xfrm>
            <a:off x="2627313" y="4365625"/>
            <a:ext cx="242887" cy="368300"/>
          </a:xfrm>
          <a:prstGeom prst="rect">
            <a:avLst/>
          </a:prstGeom>
          <a:noFill/>
          <a:ln w="9525">
            <a:noFill/>
            <a:miter lim="800000"/>
            <a:headEnd/>
            <a:tailEnd/>
          </a:ln>
        </p:spPr>
        <p:txBody>
          <a:bodyPr wrap="none">
            <a:spAutoFit/>
          </a:bodyPr>
          <a:lstStyle/>
          <a:p>
            <a:r>
              <a:rPr lang="en-US">
                <a:latin typeface="Calibri" pitchFamily="34" charset="0"/>
              </a:rPr>
              <a:t>.</a:t>
            </a:r>
          </a:p>
        </p:txBody>
      </p:sp>
      <p:sp>
        <p:nvSpPr>
          <p:cNvPr id="80902" name="TextBox 20"/>
          <p:cNvSpPr txBox="1">
            <a:spLocks noChangeArrowheads="1"/>
          </p:cNvSpPr>
          <p:nvPr/>
        </p:nvSpPr>
        <p:spPr bwMode="auto">
          <a:xfrm>
            <a:off x="7885113" y="3563938"/>
            <a:ext cx="241300" cy="369887"/>
          </a:xfrm>
          <a:prstGeom prst="rect">
            <a:avLst/>
          </a:prstGeom>
          <a:noFill/>
          <a:ln w="9525">
            <a:noFill/>
            <a:miter lim="800000"/>
            <a:headEnd/>
            <a:tailEnd/>
          </a:ln>
        </p:spPr>
        <p:txBody>
          <a:bodyPr wrap="none">
            <a:spAutoFit/>
          </a:bodyPr>
          <a:lstStyle/>
          <a:p>
            <a:r>
              <a:rPr lang="en-US">
                <a:latin typeface="Calibri" pitchFamily="34" charset="0"/>
              </a:rPr>
              <a:t>.</a:t>
            </a:r>
          </a:p>
        </p:txBody>
      </p:sp>
      <p:sp>
        <p:nvSpPr>
          <p:cNvPr id="80903" name="TextBox 21"/>
          <p:cNvSpPr txBox="1">
            <a:spLocks noChangeArrowheads="1"/>
          </p:cNvSpPr>
          <p:nvPr/>
        </p:nvSpPr>
        <p:spPr bwMode="auto">
          <a:xfrm>
            <a:off x="7956550" y="5229225"/>
            <a:ext cx="282575" cy="554038"/>
          </a:xfrm>
          <a:prstGeom prst="rect">
            <a:avLst/>
          </a:prstGeom>
          <a:noFill/>
          <a:ln w="9525">
            <a:noFill/>
            <a:miter lim="800000"/>
            <a:headEnd/>
            <a:tailEnd/>
          </a:ln>
        </p:spPr>
        <p:txBody>
          <a:bodyPr wrap="none">
            <a:spAutoFit/>
          </a:bodyPr>
          <a:lstStyle/>
          <a:p>
            <a:r>
              <a:rPr lang="en-US" sz="3000">
                <a:latin typeface="Calibri" pitchFamily="34" charset="0"/>
              </a:rPr>
              <a:t>.</a:t>
            </a:r>
          </a:p>
        </p:txBody>
      </p:sp>
      <p:pic>
        <p:nvPicPr>
          <p:cNvPr id="80904" name="Picture 2"/>
          <p:cNvPicPr>
            <a:picLocks noChangeAspect="1" noChangeArrowheads="1"/>
          </p:cNvPicPr>
          <p:nvPr/>
        </p:nvPicPr>
        <p:blipFill>
          <a:blip r:embed="rId2" cstate="print"/>
          <a:srcRect/>
          <a:stretch>
            <a:fillRect/>
          </a:stretch>
        </p:blipFill>
        <p:spPr bwMode="auto">
          <a:xfrm>
            <a:off x="395288" y="3500438"/>
            <a:ext cx="2590800" cy="2584450"/>
          </a:xfrm>
          <a:prstGeom prst="rect">
            <a:avLst/>
          </a:prstGeom>
          <a:noFill/>
          <a:ln w="9525">
            <a:noFill/>
            <a:miter lim="800000"/>
            <a:headEnd/>
            <a:tailEnd/>
          </a:ln>
        </p:spPr>
      </p:pic>
      <p:sp>
        <p:nvSpPr>
          <p:cNvPr id="80905" name="TextBox 25"/>
          <p:cNvSpPr txBox="1">
            <a:spLocks noChangeArrowheads="1"/>
          </p:cNvSpPr>
          <p:nvPr/>
        </p:nvSpPr>
        <p:spPr bwMode="auto">
          <a:xfrm>
            <a:off x="3348038" y="4748213"/>
            <a:ext cx="5184775" cy="1201737"/>
          </a:xfrm>
          <a:prstGeom prst="rect">
            <a:avLst/>
          </a:prstGeom>
          <a:noFill/>
          <a:ln w="9525">
            <a:noFill/>
            <a:miter lim="800000"/>
            <a:headEnd/>
            <a:tailEnd/>
          </a:ln>
        </p:spPr>
        <p:txBody>
          <a:bodyPr>
            <a:spAutoFit/>
          </a:bodyPr>
          <a:lstStyle/>
          <a:p>
            <a:r>
              <a:rPr lang="en-US" b="1" u="sng">
                <a:latin typeface="Calibri" pitchFamily="34" charset="0"/>
              </a:rPr>
              <a:t>Activity:</a:t>
            </a:r>
          </a:p>
          <a:p>
            <a:r>
              <a:rPr lang="en-US">
                <a:latin typeface="Calibri" pitchFamily="34" charset="0"/>
              </a:rPr>
              <a:t>Try to create your own factor tree for the number 30. Remember: Only use prime numbers as factors (multipliers)</a:t>
            </a:r>
          </a:p>
        </p:txBody>
      </p:sp>
      <p:sp>
        <p:nvSpPr>
          <p:cNvPr id="80906" name="Rectangle 6"/>
          <p:cNvSpPr>
            <a:spLocks noChangeArrowheads="1"/>
          </p:cNvSpPr>
          <p:nvPr/>
        </p:nvSpPr>
        <p:spPr bwMode="auto">
          <a:xfrm>
            <a:off x="4297363" y="4221163"/>
            <a:ext cx="3154362" cy="461962"/>
          </a:xfrm>
          <a:prstGeom prst="rect">
            <a:avLst/>
          </a:prstGeom>
          <a:noFill/>
          <a:ln w="9525">
            <a:noFill/>
            <a:miter lim="800000"/>
            <a:headEnd/>
            <a:tailEnd/>
          </a:ln>
        </p:spPr>
        <p:txBody>
          <a:bodyPr wrap="none">
            <a:spAutoFit/>
          </a:bodyPr>
          <a:lstStyle/>
          <a:p>
            <a:r>
              <a:rPr lang="en-GB" sz="2400">
                <a:solidFill>
                  <a:srgbClr val="FF0000"/>
                </a:solidFill>
                <a:latin typeface="Harrington"/>
              </a:rPr>
              <a:t>Heading: Factor Trees</a:t>
            </a:r>
            <a:endParaRPr lang="en-GB" sz="2400">
              <a:solidFill>
                <a:srgbClr val="FFC000"/>
              </a:solidFill>
              <a:latin typeface="Harrington"/>
            </a:endParaRPr>
          </a:p>
        </p:txBody>
      </p:sp>
      <p:pic>
        <p:nvPicPr>
          <p:cNvPr id="80907" name="Picture 2"/>
          <p:cNvPicPr>
            <a:picLocks noChangeAspect="1" noChangeArrowheads="1"/>
          </p:cNvPicPr>
          <p:nvPr/>
        </p:nvPicPr>
        <p:blipFill>
          <a:blip r:embed="rId3" cstate="print"/>
          <a:srcRect/>
          <a:stretch>
            <a:fillRect/>
          </a:stretch>
        </p:blipFill>
        <p:spPr bwMode="auto">
          <a:xfrm>
            <a:off x="3492500" y="1628775"/>
            <a:ext cx="5240338" cy="2316163"/>
          </a:xfrm>
          <a:prstGeom prst="rect">
            <a:avLst/>
          </a:prstGeom>
          <a:noFill/>
          <a:ln w="9525">
            <a:noFill/>
            <a:miter lim="800000"/>
            <a:headEnd/>
            <a:tailEnd/>
          </a:ln>
        </p:spPr>
      </p:pic>
      <p:sp>
        <p:nvSpPr>
          <p:cNvPr id="80908" name="Rectangle 14"/>
          <p:cNvSpPr>
            <a:spLocks noChangeArrowheads="1"/>
          </p:cNvSpPr>
          <p:nvPr/>
        </p:nvSpPr>
        <p:spPr bwMode="auto">
          <a:xfrm>
            <a:off x="2195513" y="6300788"/>
            <a:ext cx="6913562" cy="368300"/>
          </a:xfrm>
          <a:prstGeom prst="rect">
            <a:avLst/>
          </a:prstGeom>
          <a:noFill/>
          <a:ln w="9525">
            <a:noFill/>
            <a:miter lim="800000"/>
            <a:headEnd/>
            <a:tailEnd/>
          </a:ln>
        </p:spPr>
        <p:txBody>
          <a:bodyPr>
            <a:spAutoFit/>
          </a:bodyPr>
          <a:lstStyle/>
          <a:p>
            <a:r>
              <a:rPr lang="en-US">
                <a:latin typeface="Calibri" pitchFamily="34" charset="0"/>
                <a:hlinkClick r:id="rId4"/>
              </a:rPr>
              <a:t>http://calculator.tutorvista.com/math/486/factor-tree-calculator.html#</a:t>
            </a:r>
            <a:endParaRPr lang="en-US">
              <a:latin typeface="Calibri"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209800" y="2971800"/>
            <a:ext cx="533400" cy="457200"/>
          </a:xfrm>
          <a:prstGeom prst="rect">
            <a:avLst/>
          </a:prstGeom>
          <a:solidFill>
            <a:srgbClr val="FFCCFF"/>
          </a:solidFill>
          <a:ln w="9525">
            <a:noFill/>
            <a:miter lim="800000"/>
            <a:headEnd/>
            <a:tailEnd/>
          </a:ln>
        </p:spPr>
        <p:txBody>
          <a:bodyPr>
            <a:spAutoFit/>
          </a:bodyPr>
          <a:lstStyle/>
          <a:p>
            <a:pPr>
              <a:spcBef>
                <a:spcPct val="50000"/>
              </a:spcBef>
            </a:pPr>
            <a:r>
              <a:rPr lang="en-US" sz="2400" b="1">
                <a:latin typeface="Times New Roman" pitchFamily="18" charset="0"/>
              </a:rPr>
              <a:t>2</a:t>
            </a:r>
          </a:p>
        </p:txBody>
      </p:sp>
      <p:sp>
        <p:nvSpPr>
          <p:cNvPr id="17411" name="WordArt 3"/>
          <p:cNvSpPr>
            <a:spLocks noChangeArrowheads="1" noChangeShapeType="1" noTextEdit="1"/>
          </p:cNvSpPr>
          <p:nvPr/>
        </p:nvSpPr>
        <p:spPr bwMode="auto">
          <a:xfrm>
            <a:off x="1143000" y="188913"/>
            <a:ext cx="7162800" cy="685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CCFF"/>
                </a:solidFill>
                <a:latin typeface="Arial Black"/>
              </a:rPr>
              <a:t>Prime Factorization</a:t>
            </a:r>
          </a:p>
        </p:txBody>
      </p:sp>
      <p:sp>
        <p:nvSpPr>
          <p:cNvPr id="17412" name="Text Box 4"/>
          <p:cNvSpPr txBox="1">
            <a:spLocks noChangeArrowheads="1"/>
          </p:cNvSpPr>
          <p:nvPr/>
        </p:nvSpPr>
        <p:spPr bwMode="auto">
          <a:xfrm>
            <a:off x="685800" y="1066800"/>
            <a:ext cx="4953000" cy="457200"/>
          </a:xfrm>
          <a:prstGeom prst="rect">
            <a:avLst/>
          </a:prstGeom>
          <a:noFill/>
          <a:ln w="9525">
            <a:noFill/>
            <a:miter lim="800000"/>
            <a:headEnd/>
            <a:tailEnd/>
          </a:ln>
        </p:spPr>
        <p:txBody>
          <a:bodyPr>
            <a:spAutoFit/>
          </a:bodyPr>
          <a:lstStyle/>
          <a:p>
            <a:pPr>
              <a:spcBef>
                <a:spcPct val="50000"/>
              </a:spcBef>
            </a:pPr>
            <a:r>
              <a:rPr lang="en-US" sz="2400" b="1" u="sng">
                <a:latin typeface="Times New Roman" pitchFamily="18" charset="0"/>
              </a:rPr>
              <a:t>Factor</a:t>
            </a:r>
            <a:r>
              <a:rPr lang="en-US" sz="2400" b="1">
                <a:latin typeface="Times New Roman" pitchFamily="18" charset="0"/>
              </a:rPr>
              <a:t> 56 using only prime factors.</a:t>
            </a:r>
            <a:endParaRPr lang="en-US" sz="2400" b="1" u="sng">
              <a:latin typeface="Times New Roman" pitchFamily="18" charset="0"/>
            </a:endParaRPr>
          </a:p>
        </p:txBody>
      </p:sp>
      <p:sp>
        <p:nvSpPr>
          <p:cNvPr id="17413" name="Text Box 5"/>
          <p:cNvSpPr txBox="1">
            <a:spLocks noChangeArrowheads="1"/>
          </p:cNvSpPr>
          <p:nvPr/>
        </p:nvSpPr>
        <p:spPr bwMode="auto">
          <a:xfrm>
            <a:off x="914400" y="1524000"/>
            <a:ext cx="64770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To do this, we can make a factor tree as follows.</a:t>
            </a:r>
          </a:p>
        </p:txBody>
      </p:sp>
      <p:sp>
        <p:nvSpPr>
          <p:cNvPr id="17414" name="Text Box 6"/>
          <p:cNvSpPr txBox="1">
            <a:spLocks noChangeArrowheads="1"/>
          </p:cNvSpPr>
          <p:nvPr/>
        </p:nvSpPr>
        <p:spPr bwMode="auto">
          <a:xfrm>
            <a:off x="3048000" y="2133600"/>
            <a:ext cx="7620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56</a:t>
            </a:r>
          </a:p>
        </p:txBody>
      </p:sp>
      <p:sp>
        <p:nvSpPr>
          <p:cNvPr id="17415" name="Line 7"/>
          <p:cNvSpPr>
            <a:spLocks noChangeShapeType="1"/>
          </p:cNvSpPr>
          <p:nvPr/>
        </p:nvSpPr>
        <p:spPr bwMode="auto">
          <a:xfrm flipH="1">
            <a:off x="2438400" y="2514600"/>
            <a:ext cx="685800" cy="457200"/>
          </a:xfrm>
          <a:prstGeom prst="line">
            <a:avLst/>
          </a:prstGeom>
          <a:noFill/>
          <a:ln w="25400">
            <a:solidFill>
              <a:schemeClr val="tx1"/>
            </a:solidFill>
            <a:round/>
            <a:headEnd/>
            <a:tailEnd type="arrow" w="med" len="med"/>
          </a:ln>
        </p:spPr>
        <p:txBody>
          <a:bodyPr/>
          <a:lstStyle/>
          <a:p>
            <a:endParaRPr lang="en-US"/>
          </a:p>
        </p:txBody>
      </p:sp>
      <p:sp>
        <p:nvSpPr>
          <p:cNvPr id="17416" name="Line 8"/>
          <p:cNvSpPr>
            <a:spLocks noChangeShapeType="1"/>
          </p:cNvSpPr>
          <p:nvPr/>
        </p:nvSpPr>
        <p:spPr bwMode="auto">
          <a:xfrm>
            <a:off x="3429000" y="2514600"/>
            <a:ext cx="304800" cy="381000"/>
          </a:xfrm>
          <a:prstGeom prst="line">
            <a:avLst/>
          </a:prstGeom>
          <a:noFill/>
          <a:ln w="25400">
            <a:solidFill>
              <a:schemeClr val="tx1"/>
            </a:solidFill>
            <a:round/>
            <a:headEnd/>
            <a:tailEnd type="arrow" w="med" len="med"/>
          </a:ln>
        </p:spPr>
        <p:txBody>
          <a:bodyPr/>
          <a:lstStyle/>
          <a:p>
            <a:endParaRPr lang="en-US"/>
          </a:p>
        </p:txBody>
      </p:sp>
      <p:sp>
        <p:nvSpPr>
          <p:cNvPr id="17417" name="Text Box 9"/>
          <p:cNvSpPr txBox="1">
            <a:spLocks noChangeArrowheads="1"/>
          </p:cNvSpPr>
          <p:nvPr/>
        </p:nvSpPr>
        <p:spPr bwMode="auto">
          <a:xfrm>
            <a:off x="3581400" y="2971800"/>
            <a:ext cx="6858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28</a:t>
            </a:r>
          </a:p>
        </p:txBody>
      </p:sp>
      <p:sp>
        <p:nvSpPr>
          <p:cNvPr id="17418" name="Text Box 10"/>
          <p:cNvSpPr txBox="1">
            <a:spLocks noChangeArrowheads="1"/>
          </p:cNvSpPr>
          <p:nvPr/>
        </p:nvSpPr>
        <p:spPr bwMode="auto">
          <a:xfrm>
            <a:off x="304800" y="2286000"/>
            <a:ext cx="18288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2 is prime.</a:t>
            </a:r>
          </a:p>
        </p:txBody>
      </p:sp>
      <p:sp>
        <p:nvSpPr>
          <p:cNvPr id="17419" name="Text Box 11"/>
          <p:cNvSpPr txBox="1">
            <a:spLocks noChangeArrowheads="1"/>
          </p:cNvSpPr>
          <p:nvPr/>
        </p:nvSpPr>
        <p:spPr bwMode="auto">
          <a:xfrm>
            <a:off x="4419600" y="2133600"/>
            <a:ext cx="4114800" cy="822325"/>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28 is composite so we can factor it further.</a:t>
            </a:r>
          </a:p>
        </p:txBody>
      </p:sp>
      <p:sp>
        <p:nvSpPr>
          <p:cNvPr id="17420" name="Line 12"/>
          <p:cNvSpPr>
            <a:spLocks noChangeShapeType="1"/>
          </p:cNvSpPr>
          <p:nvPr/>
        </p:nvSpPr>
        <p:spPr bwMode="auto">
          <a:xfrm flipH="1">
            <a:off x="3200400" y="3276600"/>
            <a:ext cx="457200" cy="381000"/>
          </a:xfrm>
          <a:prstGeom prst="line">
            <a:avLst/>
          </a:prstGeom>
          <a:noFill/>
          <a:ln w="25400">
            <a:solidFill>
              <a:schemeClr val="tx1"/>
            </a:solidFill>
            <a:round/>
            <a:headEnd/>
            <a:tailEnd type="arrow" w="med" len="med"/>
          </a:ln>
        </p:spPr>
        <p:txBody>
          <a:bodyPr/>
          <a:lstStyle/>
          <a:p>
            <a:endParaRPr lang="en-US"/>
          </a:p>
        </p:txBody>
      </p:sp>
      <p:sp>
        <p:nvSpPr>
          <p:cNvPr id="17421" name="Line 13"/>
          <p:cNvSpPr>
            <a:spLocks noChangeShapeType="1"/>
          </p:cNvSpPr>
          <p:nvPr/>
        </p:nvSpPr>
        <p:spPr bwMode="auto">
          <a:xfrm>
            <a:off x="3886200" y="3276600"/>
            <a:ext cx="381000" cy="381000"/>
          </a:xfrm>
          <a:prstGeom prst="line">
            <a:avLst/>
          </a:prstGeom>
          <a:noFill/>
          <a:ln w="25400">
            <a:solidFill>
              <a:schemeClr val="tx1"/>
            </a:solidFill>
            <a:round/>
            <a:headEnd/>
            <a:tailEnd type="arrow" w="med" len="med"/>
          </a:ln>
        </p:spPr>
        <p:txBody>
          <a:bodyPr/>
          <a:lstStyle/>
          <a:p>
            <a:endParaRPr lang="en-US"/>
          </a:p>
        </p:txBody>
      </p:sp>
      <p:sp>
        <p:nvSpPr>
          <p:cNvPr id="17422" name="Text Box 14"/>
          <p:cNvSpPr txBox="1">
            <a:spLocks noChangeArrowheads="1"/>
          </p:cNvSpPr>
          <p:nvPr/>
        </p:nvSpPr>
        <p:spPr bwMode="auto">
          <a:xfrm>
            <a:off x="2971800" y="3733800"/>
            <a:ext cx="609600" cy="457200"/>
          </a:xfrm>
          <a:prstGeom prst="rect">
            <a:avLst/>
          </a:prstGeom>
          <a:solidFill>
            <a:srgbClr val="FFCCFF"/>
          </a:solidFill>
          <a:ln w="9525">
            <a:noFill/>
            <a:miter lim="800000"/>
            <a:headEnd/>
            <a:tailEnd/>
          </a:ln>
        </p:spPr>
        <p:txBody>
          <a:bodyPr>
            <a:spAutoFit/>
          </a:bodyPr>
          <a:lstStyle/>
          <a:p>
            <a:pPr>
              <a:spcBef>
                <a:spcPct val="50000"/>
              </a:spcBef>
            </a:pPr>
            <a:r>
              <a:rPr lang="en-US" sz="2400" b="1">
                <a:latin typeface="Times New Roman" pitchFamily="18" charset="0"/>
              </a:rPr>
              <a:t>2</a:t>
            </a:r>
          </a:p>
        </p:txBody>
      </p:sp>
      <p:sp>
        <p:nvSpPr>
          <p:cNvPr id="17423" name="Text Box 15"/>
          <p:cNvSpPr txBox="1">
            <a:spLocks noChangeArrowheads="1"/>
          </p:cNvSpPr>
          <p:nvPr/>
        </p:nvSpPr>
        <p:spPr bwMode="auto">
          <a:xfrm>
            <a:off x="4114800" y="3733800"/>
            <a:ext cx="5334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14</a:t>
            </a:r>
          </a:p>
        </p:txBody>
      </p:sp>
      <p:sp>
        <p:nvSpPr>
          <p:cNvPr id="17424" name="Text Box 16"/>
          <p:cNvSpPr txBox="1">
            <a:spLocks noChangeArrowheads="1"/>
          </p:cNvSpPr>
          <p:nvPr/>
        </p:nvSpPr>
        <p:spPr bwMode="auto">
          <a:xfrm>
            <a:off x="457200" y="3733800"/>
            <a:ext cx="15240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2 is prime.</a:t>
            </a:r>
          </a:p>
        </p:txBody>
      </p:sp>
      <p:sp>
        <p:nvSpPr>
          <p:cNvPr id="17425" name="Text Box 17"/>
          <p:cNvSpPr txBox="1">
            <a:spLocks noChangeArrowheads="1"/>
          </p:cNvSpPr>
          <p:nvPr/>
        </p:nvSpPr>
        <p:spPr bwMode="auto">
          <a:xfrm>
            <a:off x="4953000" y="3352800"/>
            <a:ext cx="3581400" cy="822325"/>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14 is composite, so we can factor it further.</a:t>
            </a:r>
          </a:p>
        </p:txBody>
      </p:sp>
      <p:sp>
        <p:nvSpPr>
          <p:cNvPr id="17426" name="Line 18"/>
          <p:cNvSpPr>
            <a:spLocks noChangeShapeType="1"/>
          </p:cNvSpPr>
          <p:nvPr/>
        </p:nvSpPr>
        <p:spPr bwMode="auto">
          <a:xfrm flipH="1">
            <a:off x="3657600" y="4114800"/>
            <a:ext cx="533400" cy="533400"/>
          </a:xfrm>
          <a:prstGeom prst="line">
            <a:avLst/>
          </a:prstGeom>
          <a:noFill/>
          <a:ln w="25400">
            <a:solidFill>
              <a:schemeClr val="tx1"/>
            </a:solidFill>
            <a:round/>
            <a:headEnd/>
            <a:tailEnd type="arrow" w="med" len="med"/>
          </a:ln>
        </p:spPr>
        <p:txBody>
          <a:bodyPr/>
          <a:lstStyle/>
          <a:p>
            <a:endParaRPr lang="en-US"/>
          </a:p>
        </p:txBody>
      </p:sp>
      <p:sp>
        <p:nvSpPr>
          <p:cNvPr id="17427" name="Line 19"/>
          <p:cNvSpPr>
            <a:spLocks noChangeShapeType="1"/>
          </p:cNvSpPr>
          <p:nvPr/>
        </p:nvSpPr>
        <p:spPr bwMode="auto">
          <a:xfrm>
            <a:off x="4495800" y="4114800"/>
            <a:ext cx="533400" cy="533400"/>
          </a:xfrm>
          <a:prstGeom prst="line">
            <a:avLst/>
          </a:prstGeom>
          <a:noFill/>
          <a:ln w="25400">
            <a:solidFill>
              <a:schemeClr val="tx1"/>
            </a:solidFill>
            <a:round/>
            <a:headEnd/>
            <a:tailEnd type="arrow" w="med" len="med"/>
          </a:ln>
        </p:spPr>
        <p:txBody>
          <a:bodyPr/>
          <a:lstStyle/>
          <a:p>
            <a:endParaRPr lang="en-US"/>
          </a:p>
        </p:txBody>
      </p:sp>
      <p:sp>
        <p:nvSpPr>
          <p:cNvPr id="17428" name="Text Box 20"/>
          <p:cNvSpPr txBox="1">
            <a:spLocks noChangeArrowheads="1"/>
          </p:cNvSpPr>
          <p:nvPr/>
        </p:nvSpPr>
        <p:spPr bwMode="auto">
          <a:xfrm>
            <a:off x="3505200" y="4800600"/>
            <a:ext cx="609600" cy="457200"/>
          </a:xfrm>
          <a:prstGeom prst="rect">
            <a:avLst/>
          </a:prstGeom>
          <a:solidFill>
            <a:srgbClr val="FFCCFF"/>
          </a:solidFill>
          <a:ln w="9525">
            <a:noFill/>
            <a:miter lim="800000"/>
            <a:headEnd/>
            <a:tailEnd/>
          </a:ln>
        </p:spPr>
        <p:txBody>
          <a:bodyPr>
            <a:spAutoFit/>
          </a:bodyPr>
          <a:lstStyle/>
          <a:p>
            <a:pPr>
              <a:spcBef>
                <a:spcPct val="50000"/>
              </a:spcBef>
            </a:pPr>
            <a:r>
              <a:rPr lang="en-US" sz="2400" b="1">
                <a:latin typeface="Times New Roman" pitchFamily="18" charset="0"/>
              </a:rPr>
              <a:t>2</a:t>
            </a:r>
          </a:p>
        </p:txBody>
      </p:sp>
      <p:sp>
        <p:nvSpPr>
          <p:cNvPr id="17429" name="Text Box 21"/>
          <p:cNvSpPr txBox="1">
            <a:spLocks noChangeArrowheads="1"/>
          </p:cNvSpPr>
          <p:nvPr/>
        </p:nvSpPr>
        <p:spPr bwMode="auto">
          <a:xfrm>
            <a:off x="4876800" y="4800600"/>
            <a:ext cx="533400" cy="457200"/>
          </a:xfrm>
          <a:prstGeom prst="rect">
            <a:avLst/>
          </a:prstGeom>
          <a:solidFill>
            <a:srgbClr val="FFCCFF"/>
          </a:solidFill>
          <a:ln w="9525">
            <a:noFill/>
            <a:miter lim="800000"/>
            <a:headEnd/>
            <a:tailEnd/>
          </a:ln>
        </p:spPr>
        <p:txBody>
          <a:bodyPr>
            <a:spAutoFit/>
          </a:bodyPr>
          <a:lstStyle/>
          <a:p>
            <a:pPr>
              <a:spcBef>
                <a:spcPct val="50000"/>
              </a:spcBef>
            </a:pPr>
            <a:r>
              <a:rPr lang="en-US" sz="2400" b="1">
                <a:latin typeface="Times New Roman" pitchFamily="18" charset="0"/>
              </a:rPr>
              <a:t>7</a:t>
            </a:r>
          </a:p>
        </p:txBody>
      </p:sp>
      <p:sp>
        <p:nvSpPr>
          <p:cNvPr id="17430" name="Text Box 22"/>
          <p:cNvSpPr txBox="1">
            <a:spLocks noChangeArrowheads="1"/>
          </p:cNvSpPr>
          <p:nvPr/>
        </p:nvSpPr>
        <p:spPr bwMode="auto">
          <a:xfrm>
            <a:off x="838200" y="4724400"/>
            <a:ext cx="15240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2 is prime.</a:t>
            </a:r>
          </a:p>
        </p:txBody>
      </p:sp>
      <p:sp>
        <p:nvSpPr>
          <p:cNvPr id="17431" name="Text Box 23"/>
          <p:cNvSpPr txBox="1">
            <a:spLocks noChangeArrowheads="1"/>
          </p:cNvSpPr>
          <p:nvPr/>
        </p:nvSpPr>
        <p:spPr bwMode="auto">
          <a:xfrm>
            <a:off x="5715000" y="4724400"/>
            <a:ext cx="26670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7 is prime.</a:t>
            </a:r>
          </a:p>
        </p:txBody>
      </p:sp>
      <p:sp>
        <p:nvSpPr>
          <p:cNvPr id="17432" name="Text Box 24"/>
          <p:cNvSpPr txBox="1">
            <a:spLocks noChangeArrowheads="1"/>
          </p:cNvSpPr>
          <p:nvPr/>
        </p:nvSpPr>
        <p:spPr bwMode="auto">
          <a:xfrm>
            <a:off x="685800" y="5943600"/>
            <a:ext cx="7702550" cy="466725"/>
          </a:xfrm>
          <a:prstGeom prst="rect">
            <a:avLst/>
          </a:prstGeom>
          <a:noFill/>
          <a:ln w="9525">
            <a:solidFill>
              <a:schemeClr val="tx1"/>
            </a:solidFill>
            <a:miter lim="800000"/>
            <a:headEnd/>
            <a:tailEnd/>
          </a:ln>
        </p:spPr>
        <p:txBody>
          <a:bodyPr>
            <a:spAutoFit/>
          </a:bodyPr>
          <a:lstStyle/>
          <a:p>
            <a:pPr>
              <a:spcBef>
                <a:spcPct val="50000"/>
              </a:spcBef>
            </a:pPr>
            <a:r>
              <a:rPr lang="en-US" sz="2400" b="1">
                <a:latin typeface="Times New Roman" pitchFamily="18" charset="0"/>
              </a:rPr>
              <a:t>The prime factorization of 56 is 2 </a:t>
            </a:r>
            <a:r>
              <a:rPr lang="en-US" sz="2400" b="1">
                <a:latin typeface="Times New Roman" pitchFamily="18" charset="0"/>
                <a:sym typeface="MT Symbol"/>
              </a:rPr>
              <a:t> 2  2  7 or 2</a:t>
            </a:r>
            <a:r>
              <a:rPr lang="en-US" sz="2400" b="1" baseline="30000">
                <a:latin typeface="Times New Roman" pitchFamily="18" charset="0"/>
                <a:sym typeface="MT Symbol"/>
              </a:rPr>
              <a:t>3</a:t>
            </a:r>
            <a:r>
              <a:rPr lang="en-US" sz="2400" b="1">
                <a:latin typeface="Times New Roman" pitchFamily="18" charset="0"/>
                <a:sym typeface="MT Symbol"/>
              </a:rPr>
              <a:t>  7.</a:t>
            </a:r>
            <a:endParaRPr lang="en-US" sz="2400" b="1">
              <a:latin typeface="Times New Roman" pitchFamily="18" charset="0"/>
            </a:endParaRPr>
          </a:p>
        </p:txBody>
      </p:sp>
      <p:sp>
        <p:nvSpPr>
          <p:cNvPr id="17433" name="Text Box 25"/>
          <p:cNvSpPr txBox="1">
            <a:spLocks noChangeArrowheads="1"/>
          </p:cNvSpPr>
          <p:nvPr/>
        </p:nvSpPr>
        <p:spPr bwMode="auto">
          <a:xfrm>
            <a:off x="2895600" y="2971800"/>
            <a:ext cx="4572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sym typeface="MT Symbol"/>
              </a:rPr>
              <a:t></a:t>
            </a:r>
            <a:endParaRPr lang="en-US" sz="2400">
              <a:latin typeface="Times New Roman" pitchFamily="18" charset="0"/>
            </a:endParaRPr>
          </a:p>
        </p:txBody>
      </p:sp>
      <p:sp>
        <p:nvSpPr>
          <p:cNvPr id="17434" name="Text Box 26"/>
          <p:cNvSpPr txBox="1">
            <a:spLocks noChangeArrowheads="1"/>
          </p:cNvSpPr>
          <p:nvPr/>
        </p:nvSpPr>
        <p:spPr bwMode="auto">
          <a:xfrm>
            <a:off x="3581400" y="3733800"/>
            <a:ext cx="4572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sym typeface="MT Symbol"/>
              </a:rPr>
              <a:t></a:t>
            </a:r>
            <a:endParaRPr lang="en-US" sz="2400">
              <a:latin typeface="Times New Roman" pitchFamily="18" charset="0"/>
            </a:endParaRPr>
          </a:p>
        </p:txBody>
      </p:sp>
      <p:sp>
        <p:nvSpPr>
          <p:cNvPr id="17435" name="Text Box 27"/>
          <p:cNvSpPr txBox="1">
            <a:spLocks noChangeArrowheads="1"/>
          </p:cNvSpPr>
          <p:nvPr/>
        </p:nvSpPr>
        <p:spPr bwMode="auto">
          <a:xfrm>
            <a:off x="4267200" y="4752975"/>
            <a:ext cx="4572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sym typeface="MT Symbol"/>
              </a:rPr>
              <a:t></a:t>
            </a:r>
            <a:endParaRPr lang="en-US"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7411"/>
                                        </p:tgtEl>
                                        <p:attrNameLst>
                                          <p:attrName>style.visibility</p:attrName>
                                        </p:attrNameLst>
                                      </p:cBhvr>
                                      <p:to>
                                        <p:strVal val="visible"/>
                                      </p:to>
                                    </p:set>
                                    <p:animEffect transition="in" filter="checkerboard(across)">
                                      <p:cBhvr>
                                        <p:cTn id="7" dur="500"/>
                                        <p:tgtEl>
                                          <p:spTgt spid="17411"/>
                                        </p:tgtEl>
                                      </p:cBhvr>
                                    </p:animEffect>
                                  </p:childTnLst>
                                </p:cTn>
                              </p:par>
                            </p:childTnLst>
                          </p:cTn>
                        </p:par>
                        <p:par>
                          <p:cTn id="8" fill="hold">
                            <p:stCondLst>
                              <p:cond delay="1500"/>
                            </p:stCondLst>
                            <p:childTnLst>
                              <p:par>
                                <p:cTn id="9" presetID="22" presetClass="entr" presetSubtype="8" fill="hold" grpId="0" nodeType="afterEffect">
                                  <p:stCondLst>
                                    <p:cond delay="2000"/>
                                  </p:stCondLst>
                                  <p:iterate type="wd">
                                    <p:tmPct val="100000"/>
                                  </p:iterate>
                                  <p:childTnLst>
                                    <p:set>
                                      <p:cBhvr>
                                        <p:cTn id="10" dur="1" fill="hold">
                                          <p:stCondLst>
                                            <p:cond delay="0"/>
                                          </p:stCondLst>
                                        </p:cTn>
                                        <p:tgtEl>
                                          <p:spTgt spid="17412"/>
                                        </p:tgtEl>
                                        <p:attrNameLst>
                                          <p:attrName>style.visibility</p:attrName>
                                        </p:attrNameLst>
                                      </p:cBhvr>
                                      <p:to>
                                        <p:strVal val="visible"/>
                                      </p:to>
                                    </p:set>
                                    <p:animEffect transition="in" filter="wipe(left)">
                                      <p:cBhvr>
                                        <p:cTn id="11" dur="300"/>
                                        <p:tgtEl>
                                          <p:spTgt spid="17412"/>
                                        </p:tgtEl>
                                      </p:cBhvr>
                                    </p:animEffect>
                                  </p:childTnLst>
                                </p:cTn>
                              </p:par>
                            </p:childTnLst>
                          </p:cTn>
                        </p:par>
                        <p:par>
                          <p:cTn id="12" fill="hold">
                            <p:stCondLst>
                              <p:cond delay="5600"/>
                            </p:stCondLst>
                            <p:childTnLst>
                              <p:par>
                                <p:cTn id="13" presetID="22" presetClass="entr" presetSubtype="8" fill="hold" grpId="0" nodeType="afterEffect">
                                  <p:stCondLst>
                                    <p:cond delay="2000"/>
                                  </p:stCondLst>
                                  <p:iterate type="wd">
                                    <p:tmPct val="100000"/>
                                  </p:iterate>
                                  <p:childTnLst>
                                    <p:set>
                                      <p:cBhvr>
                                        <p:cTn id="14" dur="1" fill="hold">
                                          <p:stCondLst>
                                            <p:cond delay="0"/>
                                          </p:stCondLst>
                                        </p:cTn>
                                        <p:tgtEl>
                                          <p:spTgt spid="17413"/>
                                        </p:tgtEl>
                                        <p:attrNameLst>
                                          <p:attrName>style.visibility</p:attrName>
                                        </p:attrNameLst>
                                      </p:cBhvr>
                                      <p:to>
                                        <p:strVal val="visible"/>
                                      </p:to>
                                    </p:set>
                                    <p:animEffect transition="in" filter="wipe(left)">
                                      <p:cBhvr>
                                        <p:cTn id="15" dur="300"/>
                                        <p:tgtEl>
                                          <p:spTgt spid="17413"/>
                                        </p:tgtEl>
                                      </p:cBhvr>
                                    </p:animEffect>
                                  </p:childTnLst>
                                </p:cTn>
                              </p:par>
                            </p:childTnLst>
                          </p:cTn>
                        </p:par>
                        <p:par>
                          <p:cTn id="16" fill="hold">
                            <p:stCondLst>
                              <p:cond delay="11500"/>
                            </p:stCondLst>
                            <p:childTnLst>
                              <p:par>
                                <p:cTn id="17" presetID="9" presetClass="entr" presetSubtype="0" fill="hold" grpId="0" nodeType="afterEffect">
                                  <p:stCondLst>
                                    <p:cond delay="2000"/>
                                  </p:stCondLst>
                                  <p:childTnLst>
                                    <p:set>
                                      <p:cBhvr>
                                        <p:cTn id="18" dur="1" fill="hold">
                                          <p:stCondLst>
                                            <p:cond delay="0"/>
                                          </p:stCondLst>
                                        </p:cTn>
                                        <p:tgtEl>
                                          <p:spTgt spid="17414"/>
                                        </p:tgtEl>
                                        <p:attrNameLst>
                                          <p:attrName>style.visibility</p:attrName>
                                        </p:attrNameLst>
                                      </p:cBhvr>
                                      <p:to>
                                        <p:strVal val="visible"/>
                                      </p:to>
                                    </p:set>
                                    <p:animEffect transition="in" filter="dissolve">
                                      <p:cBhvr>
                                        <p:cTn id="19" dur="500"/>
                                        <p:tgtEl>
                                          <p:spTgt spid="17414"/>
                                        </p:tgtEl>
                                      </p:cBhvr>
                                    </p:animEffect>
                                  </p:childTnLst>
                                </p:cTn>
                              </p:par>
                            </p:childTnLst>
                          </p:cTn>
                        </p:par>
                        <p:par>
                          <p:cTn id="20" fill="hold">
                            <p:stCondLst>
                              <p:cond delay="14000"/>
                            </p:stCondLst>
                            <p:childTnLst>
                              <p:par>
                                <p:cTn id="21" presetID="9" presetClass="entr" presetSubtype="0" fill="hold" grpId="0" nodeType="afterEffect">
                                  <p:stCondLst>
                                    <p:cond delay="2000"/>
                                  </p:stCondLst>
                                  <p:childTnLst>
                                    <p:set>
                                      <p:cBhvr>
                                        <p:cTn id="22" dur="1" fill="hold">
                                          <p:stCondLst>
                                            <p:cond delay="0"/>
                                          </p:stCondLst>
                                        </p:cTn>
                                        <p:tgtEl>
                                          <p:spTgt spid="17415"/>
                                        </p:tgtEl>
                                        <p:attrNameLst>
                                          <p:attrName>style.visibility</p:attrName>
                                        </p:attrNameLst>
                                      </p:cBhvr>
                                      <p:to>
                                        <p:strVal val="visible"/>
                                      </p:to>
                                    </p:set>
                                    <p:animEffect transition="in" filter="dissolve">
                                      <p:cBhvr>
                                        <p:cTn id="23" dur="500"/>
                                        <p:tgtEl>
                                          <p:spTgt spid="17415"/>
                                        </p:tgtEl>
                                      </p:cBhvr>
                                    </p:animEffect>
                                  </p:childTnLst>
                                </p:cTn>
                              </p:par>
                            </p:childTnLst>
                          </p:cTn>
                        </p:par>
                        <p:par>
                          <p:cTn id="24" fill="hold">
                            <p:stCondLst>
                              <p:cond delay="16500"/>
                            </p:stCondLst>
                            <p:childTnLst>
                              <p:par>
                                <p:cTn id="25" presetID="9" presetClass="entr" presetSubtype="0" fill="hold" grpId="0" nodeType="afterEffect">
                                  <p:stCondLst>
                                    <p:cond delay="2000"/>
                                  </p:stCondLst>
                                  <p:childTnLst>
                                    <p:set>
                                      <p:cBhvr>
                                        <p:cTn id="26" dur="1" fill="hold">
                                          <p:stCondLst>
                                            <p:cond delay="0"/>
                                          </p:stCondLst>
                                        </p:cTn>
                                        <p:tgtEl>
                                          <p:spTgt spid="17416"/>
                                        </p:tgtEl>
                                        <p:attrNameLst>
                                          <p:attrName>style.visibility</p:attrName>
                                        </p:attrNameLst>
                                      </p:cBhvr>
                                      <p:to>
                                        <p:strVal val="visible"/>
                                      </p:to>
                                    </p:set>
                                    <p:animEffect transition="in" filter="dissolve">
                                      <p:cBhvr>
                                        <p:cTn id="27" dur="500"/>
                                        <p:tgtEl>
                                          <p:spTgt spid="17416"/>
                                        </p:tgtEl>
                                      </p:cBhvr>
                                    </p:animEffect>
                                  </p:childTnLst>
                                </p:cTn>
                              </p:par>
                            </p:childTnLst>
                          </p:cTn>
                        </p:par>
                        <p:par>
                          <p:cTn id="28" fill="hold">
                            <p:stCondLst>
                              <p:cond delay="19000"/>
                            </p:stCondLst>
                            <p:childTnLst>
                              <p:par>
                                <p:cTn id="29" presetID="9" presetClass="entr" presetSubtype="0" fill="hold" grpId="0" nodeType="afterEffect">
                                  <p:stCondLst>
                                    <p:cond delay="2000"/>
                                  </p:stCondLst>
                                  <p:childTnLst>
                                    <p:set>
                                      <p:cBhvr>
                                        <p:cTn id="30" dur="1" fill="hold">
                                          <p:stCondLst>
                                            <p:cond delay="0"/>
                                          </p:stCondLst>
                                        </p:cTn>
                                        <p:tgtEl>
                                          <p:spTgt spid="17410"/>
                                        </p:tgtEl>
                                        <p:attrNameLst>
                                          <p:attrName>style.visibility</p:attrName>
                                        </p:attrNameLst>
                                      </p:cBhvr>
                                      <p:to>
                                        <p:strVal val="visible"/>
                                      </p:to>
                                    </p:set>
                                    <p:animEffect transition="in" filter="dissolve">
                                      <p:cBhvr>
                                        <p:cTn id="31" dur="500"/>
                                        <p:tgtEl>
                                          <p:spTgt spid="17410"/>
                                        </p:tgtEl>
                                      </p:cBhvr>
                                    </p:animEffect>
                                  </p:childTnLst>
                                </p:cTn>
                              </p:par>
                            </p:childTnLst>
                          </p:cTn>
                        </p:par>
                        <p:par>
                          <p:cTn id="32" fill="hold">
                            <p:stCondLst>
                              <p:cond delay="21500"/>
                            </p:stCondLst>
                            <p:childTnLst>
                              <p:par>
                                <p:cTn id="33" presetID="1" presetClass="entr" presetSubtype="0" fill="hold" grpId="0" nodeType="afterEffect">
                                  <p:stCondLst>
                                    <p:cond delay="2000"/>
                                  </p:stCondLst>
                                  <p:childTnLst>
                                    <p:set>
                                      <p:cBhvr>
                                        <p:cTn id="34" dur="1" fill="hold">
                                          <p:stCondLst>
                                            <p:cond delay="499"/>
                                          </p:stCondLst>
                                        </p:cTn>
                                        <p:tgtEl>
                                          <p:spTgt spid="17433"/>
                                        </p:tgtEl>
                                        <p:attrNameLst>
                                          <p:attrName>style.visibility</p:attrName>
                                        </p:attrNameLst>
                                      </p:cBhvr>
                                      <p:to>
                                        <p:strVal val="visible"/>
                                      </p:to>
                                    </p:set>
                                  </p:childTnLst>
                                </p:cTn>
                              </p:par>
                            </p:childTnLst>
                          </p:cTn>
                        </p:par>
                        <p:par>
                          <p:cTn id="35" fill="hold">
                            <p:stCondLst>
                              <p:cond delay="24000"/>
                            </p:stCondLst>
                            <p:childTnLst>
                              <p:par>
                                <p:cTn id="36" presetID="9" presetClass="entr" presetSubtype="0" fill="hold" grpId="0" nodeType="afterEffect">
                                  <p:stCondLst>
                                    <p:cond delay="2000"/>
                                  </p:stCondLst>
                                  <p:childTnLst>
                                    <p:set>
                                      <p:cBhvr>
                                        <p:cTn id="37" dur="1" fill="hold">
                                          <p:stCondLst>
                                            <p:cond delay="0"/>
                                          </p:stCondLst>
                                        </p:cTn>
                                        <p:tgtEl>
                                          <p:spTgt spid="17417"/>
                                        </p:tgtEl>
                                        <p:attrNameLst>
                                          <p:attrName>style.visibility</p:attrName>
                                        </p:attrNameLst>
                                      </p:cBhvr>
                                      <p:to>
                                        <p:strVal val="visible"/>
                                      </p:to>
                                    </p:set>
                                    <p:animEffect transition="in" filter="dissolve">
                                      <p:cBhvr>
                                        <p:cTn id="38" dur="500"/>
                                        <p:tgtEl>
                                          <p:spTgt spid="17417"/>
                                        </p:tgtEl>
                                      </p:cBhvr>
                                    </p:animEffect>
                                  </p:childTnLst>
                                </p:cTn>
                              </p:par>
                            </p:childTnLst>
                          </p:cTn>
                        </p:par>
                        <p:par>
                          <p:cTn id="39" fill="hold">
                            <p:stCondLst>
                              <p:cond delay="26500"/>
                            </p:stCondLst>
                            <p:childTnLst>
                              <p:par>
                                <p:cTn id="40" presetID="9" presetClass="entr" presetSubtype="0" fill="hold" grpId="0" nodeType="afterEffect">
                                  <p:stCondLst>
                                    <p:cond delay="2000"/>
                                  </p:stCondLst>
                                  <p:childTnLst>
                                    <p:set>
                                      <p:cBhvr>
                                        <p:cTn id="41" dur="1" fill="hold">
                                          <p:stCondLst>
                                            <p:cond delay="0"/>
                                          </p:stCondLst>
                                        </p:cTn>
                                        <p:tgtEl>
                                          <p:spTgt spid="17418"/>
                                        </p:tgtEl>
                                        <p:attrNameLst>
                                          <p:attrName>style.visibility</p:attrName>
                                        </p:attrNameLst>
                                      </p:cBhvr>
                                      <p:to>
                                        <p:strVal val="visible"/>
                                      </p:to>
                                    </p:set>
                                    <p:animEffect transition="in" filter="dissolve">
                                      <p:cBhvr>
                                        <p:cTn id="42" dur="500"/>
                                        <p:tgtEl>
                                          <p:spTgt spid="17418"/>
                                        </p:tgtEl>
                                      </p:cBhvr>
                                    </p:animEffect>
                                  </p:childTnLst>
                                </p:cTn>
                              </p:par>
                            </p:childTnLst>
                          </p:cTn>
                        </p:par>
                        <p:par>
                          <p:cTn id="43" fill="hold">
                            <p:stCondLst>
                              <p:cond delay="29000"/>
                            </p:stCondLst>
                            <p:childTnLst>
                              <p:par>
                                <p:cTn id="44" presetID="1" presetClass="entr" presetSubtype="0" fill="hold" grpId="0" nodeType="afterEffect">
                                  <p:stCondLst>
                                    <p:cond delay="2000"/>
                                  </p:stCondLst>
                                  <p:childTnLst>
                                    <p:set>
                                      <p:cBhvr>
                                        <p:cTn id="45" dur="1" fill="hold">
                                          <p:stCondLst>
                                            <p:cond delay="499"/>
                                          </p:stCondLst>
                                        </p:cTn>
                                        <p:tgtEl>
                                          <p:spTgt spid="17419"/>
                                        </p:tgtEl>
                                        <p:attrNameLst>
                                          <p:attrName>style.visibility</p:attrName>
                                        </p:attrNameLst>
                                      </p:cBhvr>
                                      <p:to>
                                        <p:strVal val="visible"/>
                                      </p:to>
                                    </p:set>
                                  </p:childTnLst>
                                </p:cTn>
                              </p:par>
                            </p:childTnLst>
                          </p:cTn>
                        </p:par>
                        <p:par>
                          <p:cTn id="46" fill="hold">
                            <p:stCondLst>
                              <p:cond delay="31500"/>
                            </p:stCondLst>
                            <p:childTnLst>
                              <p:par>
                                <p:cTn id="47" presetID="9" presetClass="entr" presetSubtype="0" fill="hold" grpId="0" nodeType="afterEffect">
                                  <p:stCondLst>
                                    <p:cond delay="2000"/>
                                  </p:stCondLst>
                                  <p:childTnLst>
                                    <p:set>
                                      <p:cBhvr>
                                        <p:cTn id="48" dur="1" fill="hold">
                                          <p:stCondLst>
                                            <p:cond delay="0"/>
                                          </p:stCondLst>
                                        </p:cTn>
                                        <p:tgtEl>
                                          <p:spTgt spid="17420"/>
                                        </p:tgtEl>
                                        <p:attrNameLst>
                                          <p:attrName>style.visibility</p:attrName>
                                        </p:attrNameLst>
                                      </p:cBhvr>
                                      <p:to>
                                        <p:strVal val="visible"/>
                                      </p:to>
                                    </p:set>
                                    <p:animEffect transition="in" filter="dissolve">
                                      <p:cBhvr>
                                        <p:cTn id="49" dur="500"/>
                                        <p:tgtEl>
                                          <p:spTgt spid="17420"/>
                                        </p:tgtEl>
                                      </p:cBhvr>
                                    </p:animEffect>
                                  </p:childTnLst>
                                </p:cTn>
                              </p:par>
                            </p:childTnLst>
                          </p:cTn>
                        </p:par>
                        <p:par>
                          <p:cTn id="50" fill="hold">
                            <p:stCondLst>
                              <p:cond delay="34000"/>
                            </p:stCondLst>
                            <p:childTnLst>
                              <p:par>
                                <p:cTn id="51" presetID="9" presetClass="entr" presetSubtype="0" fill="hold" grpId="0" nodeType="afterEffect">
                                  <p:stCondLst>
                                    <p:cond delay="2000"/>
                                  </p:stCondLst>
                                  <p:childTnLst>
                                    <p:set>
                                      <p:cBhvr>
                                        <p:cTn id="52" dur="1" fill="hold">
                                          <p:stCondLst>
                                            <p:cond delay="0"/>
                                          </p:stCondLst>
                                        </p:cTn>
                                        <p:tgtEl>
                                          <p:spTgt spid="17421"/>
                                        </p:tgtEl>
                                        <p:attrNameLst>
                                          <p:attrName>style.visibility</p:attrName>
                                        </p:attrNameLst>
                                      </p:cBhvr>
                                      <p:to>
                                        <p:strVal val="visible"/>
                                      </p:to>
                                    </p:set>
                                    <p:animEffect transition="in" filter="dissolve">
                                      <p:cBhvr>
                                        <p:cTn id="53" dur="500"/>
                                        <p:tgtEl>
                                          <p:spTgt spid="17421"/>
                                        </p:tgtEl>
                                      </p:cBhvr>
                                    </p:animEffect>
                                  </p:childTnLst>
                                </p:cTn>
                              </p:par>
                            </p:childTnLst>
                          </p:cTn>
                        </p:par>
                        <p:par>
                          <p:cTn id="54" fill="hold">
                            <p:stCondLst>
                              <p:cond delay="36500"/>
                            </p:stCondLst>
                            <p:childTnLst>
                              <p:par>
                                <p:cTn id="55" presetID="9" presetClass="entr" presetSubtype="0" fill="hold" grpId="0" nodeType="afterEffect">
                                  <p:stCondLst>
                                    <p:cond delay="2000"/>
                                  </p:stCondLst>
                                  <p:childTnLst>
                                    <p:set>
                                      <p:cBhvr>
                                        <p:cTn id="56" dur="1" fill="hold">
                                          <p:stCondLst>
                                            <p:cond delay="0"/>
                                          </p:stCondLst>
                                        </p:cTn>
                                        <p:tgtEl>
                                          <p:spTgt spid="17422"/>
                                        </p:tgtEl>
                                        <p:attrNameLst>
                                          <p:attrName>style.visibility</p:attrName>
                                        </p:attrNameLst>
                                      </p:cBhvr>
                                      <p:to>
                                        <p:strVal val="visible"/>
                                      </p:to>
                                    </p:set>
                                    <p:animEffect transition="in" filter="dissolve">
                                      <p:cBhvr>
                                        <p:cTn id="57" dur="500"/>
                                        <p:tgtEl>
                                          <p:spTgt spid="17422"/>
                                        </p:tgtEl>
                                      </p:cBhvr>
                                    </p:animEffect>
                                  </p:childTnLst>
                                </p:cTn>
                              </p:par>
                            </p:childTnLst>
                          </p:cTn>
                        </p:par>
                        <p:par>
                          <p:cTn id="58" fill="hold">
                            <p:stCondLst>
                              <p:cond delay="39000"/>
                            </p:stCondLst>
                            <p:childTnLst>
                              <p:par>
                                <p:cTn id="59" presetID="1" presetClass="entr" presetSubtype="0" fill="hold" grpId="0" nodeType="afterEffect">
                                  <p:stCondLst>
                                    <p:cond delay="2000"/>
                                  </p:stCondLst>
                                  <p:childTnLst>
                                    <p:set>
                                      <p:cBhvr>
                                        <p:cTn id="60" dur="1" fill="hold">
                                          <p:stCondLst>
                                            <p:cond delay="499"/>
                                          </p:stCondLst>
                                        </p:cTn>
                                        <p:tgtEl>
                                          <p:spTgt spid="17434"/>
                                        </p:tgtEl>
                                        <p:attrNameLst>
                                          <p:attrName>style.visibility</p:attrName>
                                        </p:attrNameLst>
                                      </p:cBhvr>
                                      <p:to>
                                        <p:strVal val="visible"/>
                                      </p:to>
                                    </p:set>
                                  </p:childTnLst>
                                </p:cTn>
                              </p:par>
                            </p:childTnLst>
                          </p:cTn>
                        </p:par>
                        <p:par>
                          <p:cTn id="61" fill="hold">
                            <p:stCondLst>
                              <p:cond delay="41500"/>
                            </p:stCondLst>
                            <p:childTnLst>
                              <p:par>
                                <p:cTn id="62" presetID="9" presetClass="entr" presetSubtype="0" fill="hold" grpId="0" nodeType="afterEffect">
                                  <p:stCondLst>
                                    <p:cond delay="2000"/>
                                  </p:stCondLst>
                                  <p:childTnLst>
                                    <p:set>
                                      <p:cBhvr>
                                        <p:cTn id="63" dur="1" fill="hold">
                                          <p:stCondLst>
                                            <p:cond delay="0"/>
                                          </p:stCondLst>
                                        </p:cTn>
                                        <p:tgtEl>
                                          <p:spTgt spid="17423"/>
                                        </p:tgtEl>
                                        <p:attrNameLst>
                                          <p:attrName>style.visibility</p:attrName>
                                        </p:attrNameLst>
                                      </p:cBhvr>
                                      <p:to>
                                        <p:strVal val="visible"/>
                                      </p:to>
                                    </p:set>
                                    <p:animEffect transition="in" filter="dissolve">
                                      <p:cBhvr>
                                        <p:cTn id="64" dur="500"/>
                                        <p:tgtEl>
                                          <p:spTgt spid="17423"/>
                                        </p:tgtEl>
                                      </p:cBhvr>
                                    </p:animEffect>
                                  </p:childTnLst>
                                </p:cTn>
                              </p:par>
                            </p:childTnLst>
                          </p:cTn>
                        </p:par>
                        <p:par>
                          <p:cTn id="65" fill="hold">
                            <p:stCondLst>
                              <p:cond delay="44000"/>
                            </p:stCondLst>
                            <p:childTnLst>
                              <p:par>
                                <p:cTn id="66" presetID="9" presetClass="entr" presetSubtype="0" fill="hold" grpId="0" nodeType="afterEffect">
                                  <p:stCondLst>
                                    <p:cond delay="2000"/>
                                  </p:stCondLst>
                                  <p:childTnLst>
                                    <p:set>
                                      <p:cBhvr>
                                        <p:cTn id="67" dur="1" fill="hold">
                                          <p:stCondLst>
                                            <p:cond delay="0"/>
                                          </p:stCondLst>
                                        </p:cTn>
                                        <p:tgtEl>
                                          <p:spTgt spid="17424"/>
                                        </p:tgtEl>
                                        <p:attrNameLst>
                                          <p:attrName>style.visibility</p:attrName>
                                        </p:attrNameLst>
                                      </p:cBhvr>
                                      <p:to>
                                        <p:strVal val="visible"/>
                                      </p:to>
                                    </p:set>
                                    <p:animEffect transition="in" filter="dissolve">
                                      <p:cBhvr>
                                        <p:cTn id="68" dur="500"/>
                                        <p:tgtEl>
                                          <p:spTgt spid="17424"/>
                                        </p:tgtEl>
                                      </p:cBhvr>
                                    </p:animEffect>
                                  </p:childTnLst>
                                </p:cTn>
                              </p:par>
                            </p:childTnLst>
                          </p:cTn>
                        </p:par>
                        <p:par>
                          <p:cTn id="69" fill="hold">
                            <p:stCondLst>
                              <p:cond delay="46500"/>
                            </p:stCondLst>
                            <p:childTnLst>
                              <p:par>
                                <p:cTn id="70" presetID="9" presetClass="entr" presetSubtype="0" fill="hold" grpId="0" nodeType="afterEffect">
                                  <p:stCondLst>
                                    <p:cond delay="2000"/>
                                  </p:stCondLst>
                                  <p:childTnLst>
                                    <p:set>
                                      <p:cBhvr>
                                        <p:cTn id="71" dur="1" fill="hold">
                                          <p:stCondLst>
                                            <p:cond delay="0"/>
                                          </p:stCondLst>
                                        </p:cTn>
                                        <p:tgtEl>
                                          <p:spTgt spid="17425"/>
                                        </p:tgtEl>
                                        <p:attrNameLst>
                                          <p:attrName>style.visibility</p:attrName>
                                        </p:attrNameLst>
                                      </p:cBhvr>
                                      <p:to>
                                        <p:strVal val="visible"/>
                                      </p:to>
                                    </p:set>
                                    <p:animEffect transition="in" filter="dissolve">
                                      <p:cBhvr>
                                        <p:cTn id="72" dur="500"/>
                                        <p:tgtEl>
                                          <p:spTgt spid="17425"/>
                                        </p:tgtEl>
                                      </p:cBhvr>
                                    </p:animEffect>
                                  </p:childTnLst>
                                </p:cTn>
                              </p:par>
                            </p:childTnLst>
                          </p:cTn>
                        </p:par>
                        <p:par>
                          <p:cTn id="73" fill="hold">
                            <p:stCondLst>
                              <p:cond delay="49000"/>
                            </p:stCondLst>
                            <p:childTnLst>
                              <p:par>
                                <p:cTn id="74" presetID="9" presetClass="entr" presetSubtype="0" fill="hold" grpId="0" nodeType="afterEffect">
                                  <p:stCondLst>
                                    <p:cond delay="2000"/>
                                  </p:stCondLst>
                                  <p:childTnLst>
                                    <p:set>
                                      <p:cBhvr>
                                        <p:cTn id="75" dur="1" fill="hold">
                                          <p:stCondLst>
                                            <p:cond delay="0"/>
                                          </p:stCondLst>
                                        </p:cTn>
                                        <p:tgtEl>
                                          <p:spTgt spid="17426"/>
                                        </p:tgtEl>
                                        <p:attrNameLst>
                                          <p:attrName>style.visibility</p:attrName>
                                        </p:attrNameLst>
                                      </p:cBhvr>
                                      <p:to>
                                        <p:strVal val="visible"/>
                                      </p:to>
                                    </p:set>
                                    <p:animEffect transition="in" filter="dissolve">
                                      <p:cBhvr>
                                        <p:cTn id="76" dur="500"/>
                                        <p:tgtEl>
                                          <p:spTgt spid="17426"/>
                                        </p:tgtEl>
                                      </p:cBhvr>
                                    </p:animEffect>
                                  </p:childTnLst>
                                </p:cTn>
                              </p:par>
                            </p:childTnLst>
                          </p:cTn>
                        </p:par>
                        <p:par>
                          <p:cTn id="77" fill="hold">
                            <p:stCondLst>
                              <p:cond delay="51500"/>
                            </p:stCondLst>
                            <p:childTnLst>
                              <p:par>
                                <p:cTn id="78" presetID="9" presetClass="entr" presetSubtype="0" fill="hold" grpId="0" nodeType="afterEffect">
                                  <p:stCondLst>
                                    <p:cond delay="2000"/>
                                  </p:stCondLst>
                                  <p:childTnLst>
                                    <p:set>
                                      <p:cBhvr>
                                        <p:cTn id="79" dur="1" fill="hold">
                                          <p:stCondLst>
                                            <p:cond delay="0"/>
                                          </p:stCondLst>
                                        </p:cTn>
                                        <p:tgtEl>
                                          <p:spTgt spid="17427"/>
                                        </p:tgtEl>
                                        <p:attrNameLst>
                                          <p:attrName>style.visibility</p:attrName>
                                        </p:attrNameLst>
                                      </p:cBhvr>
                                      <p:to>
                                        <p:strVal val="visible"/>
                                      </p:to>
                                    </p:set>
                                    <p:animEffect transition="in" filter="dissolve">
                                      <p:cBhvr>
                                        <p:cTn id="80" dur="500"/>
                                        <p:tgtEl>
                                          <p:spTgt spid="17427"/>
                                        </p:tgtEl>
                                      </p:cBhvr>
                                    </p:animEffect>
                                  </p:childTnLst>
                                </p:cTn>
                              </p:par>
                            </p:childTnLst>
                          </p:cTn>
                        </p:par>
                        <p:par>
                          <p:cTn id="81" fill="hold">
                            <p:stCondLst>
                              <p:cond delay="54000"/>
                            </p:stCondLst>
                            <p:childTnLst>
                              <p:par>
                                <p:cTn id="82" presetID="9" presetClass="entr" presetSubtype="0" fill="hold" grpId="0" nodeType="afterEffect">
                                  <p:stCondLst>
                                    <p:cond delay="2000"/>
                                  </p:stCondLst>
                                  <p:childTnLst>
                                    <p:set>
                                      <p:cBhvr>
                                        <p:cTn id="83" dur="1" fill="hold">
                                          <p:stCondLst>
                                            <p:cond delay="0"/>
                                          </p:stCondLst>
                                        </p:cTn>
                                        <p:tgtEl>
                                          <p:spTgt spid="17428"/>
                                        </p:tgtEl>
                                        <p:attrNameLst>
                                          <p:attrName>style.visibility</p:attrName>
                                        </p:attrNameLst>
                                      </p:cBhvr>
                                      <p:to>
                                        <p:strVal val="visible"/>
                                      </p:to>
                                    </p:set>
                                    <p:animEffect transition="in" filter="dissolve">
                                      <p:cBhvr>
                                        <p:cTn id="84" dur="500"/>
                                        <p:tgtEl>
                                          <p:spTgt spid="17428"/>
                                        </p:tgtEl>
                                      </p:cBhvr>
                                    </p:animEffect>
                                  </p:childTnLst>
                                </p:cTn>
                              </p:par>
                            </p:childTnLst>
                          </p:cTn>
                        </p:par>
                        <p:par>
                          <p:cTn id="85" fill="hold">
                            <p:stCondLst>
                              <p:cond delay="56500"/>
                            </p:stCondLst>
                            <p:childTnLst>
                              <p:par>
                                <p:cTn id="86" presetID="1" presetClass="entr" presetSubtype="0" fill="hold" grpId="0" nodeType="afterEffect">
                                  <p:stCondLst>
                                    <p:cond delay="2000"/>
                                  </p:stCondLst>
                                  <p:childTnLst>
                                    <p:set>
                                      <p:cBhvr>
                                        <p:cTn id="87" dur="1" fill="hold">
                                          <p:stCondLst>
                                            <p:cond delay="499"/>
                                          </p:stCondLst>
                                        </p:cTn>
                                        <p:tgtEl>
                                          <p:spTgt spid="17435"/>
                                        </p:tgtEl>
                                        <p:attrNameLst>
                                          <p:attrName>style.visibility</p:attrName>
                                        </p:attrNameLst>
                                      </p:cBhvr>
                                      <p:to>
                                        <p:strVal val="visible"/>
                                      </p:to>
                                    </p:set>
                                  </p:childTnLst>
                                </p:cTn>
                              </p:par>
                            </p:childTnLst>
                          </p:cTn>
                        </p:par>
                        <p:par>
                          <p:cTn id="88" fill="hold">
                            <p:stCondLst>
                              <p:cond delay="59000"/>
                            </p:stCondLst>
                            <p:childTnLst>
                              <p:par>
                                <p:cTn id="89" presetID="9" presetClass="entr" presetSubtype="0" fill="hold" grpId="0" nodeType="afterEffect">
                                  <p:stCondLst>
                                    <p:cond delay="2000"/>
                                  </p:stCondLst>
                                  <p:childTnLst>
                                    <p:set>
                                      <p:cBhvr>
                                        <p:cTn id="90" dur="1" fill="hold">
                                          <p:stCondLst>
                                            <p:cond delay="0"/>
                                          </p:stCondLst>
                                        </p:cTn>
                                        <p:tgtEl>
                                          <p:spTgt spid="17429"/>
                                        </p:tgtEl>
                                        <p:attrNameLst>
                                          <p:attrName>style.visibility</p:attrName>
                                        </p:attrNameLst>
                                      </p:cBhvr>
                                      <p:to>
                                        <p:strVal val="visible"/>
                                      </p:to>
                                    </p:set>
                                    <p:animEffect transition="in" filter="dissolve">
                                      <p:cBhvr>
                                        <p:cTn id="91" dur="500"/>
                                        <p:tgtEl>
                                          <p:spTgt spid="17429"/>
                                        </p:tgtEl>
                                      </p:cBhvr>
                                    </p:animEffect>
                                  </p:childTnLst>
                                </p:cTn>
                              </p:par>
                            </p:childTnLst>
                          </p:cTn>
                        </p:par>
                        <p:par>
                          <p:cTn id="92" fill="hold">
                            <p:stCondLst>
                              <p:cond delay="61500"/>
                            </p:stCondLst>
                            <p:childTnLst>
                              <p:par>
                                <p:cTn id="93" presetID="9" presetClass="entr" presetSubtype="0" fill="hold" grpId="0" nodeType="afterEffect">
                                  <p:stCondLst>
                                    <p:cond delay="2000"/>
                                  </p:stCondLst>
                                  <p:childTnLst>
                                    <p:set>
                                      <p:cBhvr>
                                        <p:cTn id="94" dur="1" fill="hold">
                                          <p:stCondLst>
                                            <p:cond delay="0"/>
                                          </p:stCondLst>
                                        </p:cTn>
                                        <p:tgtEl>
                                          <p:spTgt spid="17430"/>
                                        </p:tgtEl>
                                        <p:attrNameLst>
                                          <p:attrName>style.visibility</p:attrName>
                                        </p:attrNameLst>
                                      </p:cBhvr>
                                      <p:to>
                                        <p:strVal val="visible"/>
                                      </p:to>
                                    </p:set>
                                    <p:animEffect transition="in" filter="dissolve">
                                      <p:cBhvr>
                                        <p:cTn id="95" dur="500"/>
                                        <p:tgtEl>
                                          <p:spTgt spid="17430"/>
                                        </p:tgtEl>
                                      </p:cBhvr>
                                    </p:animEffect>
                                  </p:childTnLst>
                                </p:cTn>
                              </p:par>
                            </p:childTnLst>
                          </p:cTn>
                        </p:par>
                        <p:par>
                          <p:cTn id="96" fill="hold">
                            <p:stCondLst>
                              <p:cond delay="64000"/>
                            </p:stCondLst>
                            <p:childTnLst>
                              <p:par>
                                <p:cTn id="97" presetID="1" presetClass="entr" presetSubtype="0" fill="hold" grpId="0" nodeType="afterEffect">
                                  <p:stCondLst>
                                    <p:cond delay="2000"/>
                                  </p:stCondLst>
                                  <p:childTnLst>
                                    <p:set>
                                      <p:cBhvr>
                                        <p:cTn id="98" dur="1" fill="hold">
                                          <p:stCondLst>
                                            <p:cond delay="499"/>
                                          </p:stCondLst>
                                        </p:cTn>
                                        <p:tgtEl>
                                          <p:spTgt spid="17431"/>
                                        </p:tgtEl>
                                        <p:attrNameLst>
                                          <p:attrName>style.visibility</p:attrName>
                                        </p:attrNameLst>
                                      </p:cBhvr>
                                      <p:to>
                                        <p:strVal val="visible"/>
                                      </p:to>
                                    </p:set>
                                  </p:childTnLst>
                                </p:cTn>
                              </p:par>
                            </p:childTnLst>
                          </p:cTn>
                        </p:par>
                        <p:par>
                          <p:cTn id="99" fill="hold">
                            <p:stCondLst>
                              <p:cond delay="66500"/>
                            </p:stCondLst>
                            <p:childTnLst>
                              <p:par>
                                <p:cTn id="100" presetID="22" presetClass="entr" presetSubtype="8" fill="hold" grpId="0" nodeType="afterEffect">
                                  <p:stCondLst>
                                    <p:cond delay="2000"/>
                                  </p:stCondLst>
                                  <p:iterate type="wd">
                                    <p:tmPct val="100000"/>
                                  </p:iterate>
                                  <p:childTnLst>
                                    <p:set>
                                      <p:cBhvr>
                                        <p:cTn id="101" dur="1" fill="hold">
                                          <p:stCondLst>
                                            <p:cond delay="0"/>
                                          </p:stCondLst>
                                        </p:cTn>
                                        <p:tgtEl>
                                          <p:spTgt spid="17432"/>
                                        </p:tgtEl>
                                        <p:attrNameLst>
                                          <p:attrName>style.visibility</p:attrName>
                                        </p:attrNameLst>
                                      </p:cBhvr>
                                      <p:to>
                                        <p:strVal val="visible"/>
                                      </p:to>
                                    </p:set>
                                    <p:animEffect transition="in" filter="wipe(left)">
                                      <p:cBhvr>
                                        <p:cTn id="102" dur="300"/>
                                        <p:tgtEl>
                                          <p:spTgt spid="17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autoUpdateAnimBg="0"/>
      <p:bldP spid="17411" grpId="0" animBg="1"/>
      <p:bldP spid="17412" grpId="0" autoUpdateAnimBg="0"/>
      <p:bldP spid="17413" grpId="0" autoUpdateAnimBg="0"/>
      <p:bldP spid="17414" grpId="0" autoUpdateAnimBg="0"/>
      <p:bldP spid="17415" grpId="0" animBg="1"/>
      <p:bldP spid="17416" grpId="0" animBg="1"/>
      <p:bldP spid="17417" grpId="0" autoUpdateAnimBg="0"/>
      <p:bldP spid="17418" grpId="0" autoUpdateAnimBg="0"/>
      <p:bldP spid="17419" grpId="0" autoUpdateAnimBg="0"/>
      <p:bldP spid="17420" grpId="0" animBg="1"/>
      <p:bldP spid="17421" grpId="0" animBg="1"/>
      <p:bldP spid="17422" grpId="0" animBg="1" autoUpdateAnimBg="0"/>
      <p:bldP spid="17423" grpId="0" autoUpdateAnimBg="0"/>
      <p:bldP spid="17424" grpId="0" autoUpdateAnimBg="0"/>
      <p:bldP spid="17425" grpId="0" autoUpdateAnimBg="0"/>
      <p:bldP spid="17426" grpId="0" animBg="1"/>
      <p:bldP spid="17427" grpId="0" animBg="1"/>
      <p:bldP spid="17428" grpId="0" animBg="1" autoUpdateAnimBg="0"/>
      <p:bldP spid="17429" grpId="0" animBg="1" autoUpdateAnimBg="0"/>
      <p:bldP spid="17430" grpId="0" autoUpdateAnimBg="0"/>
      <p:bldP spid="17431" grpId="0" autoUpdateAnimBg="0"/>
      <p:bldP spid="17432" grpId="0" animBg="1" autoUpdateAnimBg="0"/>
      <p:bldP spid="17433" grpId="0" autoUpdateAnimBg="0"/>
      <p:bldP spid="17434" grpId="0" autoUpdateAnimBg="0"/>
      <p:bldP spid="17435"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209800" y="2971800"/>
            <a:ext cx="5334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4</a:t>
            </a:r>
          </a:p>
        </p:txBody>
      </p:sp>
      <p:sp>
        <p:nvSpPr>
          <p:cNvPr id="82946" name="WordArt 3"/>
          <p:cNvSpPr>
            <a:spLocks noChangeArrowheads="1" noChangeShapeType="1" noTextEdit="1"/>
          </p:cNvSpPr>
          <p:nvPr/>
        </p:nvSpPr>
        <p:spPr bwMode="auto">
          <a:xfrm>
            <a:off x="1143000" y="222250"/>
            <a:ext cx="7162800" cy="685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CCFF"/>
                </a:solidFill>
                <a:latin typeface="Arial Black"/>
              </a:rPr>
              <a:t>Prime Factorization</a:t>
            </a:r>
          </a:p>
        </p:txBody>
      </p:sp>
      <p:sp>
        <p:nvSpPr>
          <p:cNvPr id="18436" name="Text Box 4"/>
          <p:cNvSpPr txBox="1">
            <a:spLocks noChangeArrowheads="1"/>
          </p:cNvSpPr>
          <p:nvPr/>
        </p:nvSpPr>
        <p:spPr bwMode="auto">
          <a:xfrm>
            <a:off x="3048000" y="2133600"/>
            <a:ext cx="7620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56</a:t>
            </a:r>
          </a:p>
        </p:txBody>
      </p:sp>
      <p:sp>
        <p:nvSpPr>
          <p:cNvPr id="18437" name="Line 5"/>
          <p:cNvSpPr>
            <a:spLocks noChangeShapeType="1"/>
          </p:cNvSpPr>
          <p:nvPr/>
        </p:nvSpPr>
        <p:spPr bwMode="auto">
          <a:xfrm flipH="1">
            <a:off x="2438400" y="2514600"/>
            <a:ext cx="685800" cy="457200"/>
          </a:xfrm>
          <a:prstGeom prst="line">
            <a:avLst/>
          </a:prstGeom>
          <a:noFill/>
          <a:ln w="25400">
            <a:solidFill>
              <a:schemeClr val="tx1"/>
            </a:solidFill>
            <a:round/>
            <a:headEnd/>
            <a:tailEnd type="arrow" w="med" len="med"/>
          </a:ln>
        </p:spPr>
        <p:txBody>
          <a:bodyPr/>
          <a:lstStyle/>
          <a:p>
            <a:endParaRPr lang="en-US"/>
          </a:p>
        </p:txBody>
      </p:sp>
      <p:sp>
        <p:nvSpPr>
          <p:cNvPr id="18438" name="Line 6"/>
          <p:cNvSpPr>
            <a:spLocks noChangeShapeType="1"/>
          </p:cNvSpPr>
          <p:nvPr/>
        </p:nvSpPr>
        <p:spPr bwMode="auto">
          <a:xfrm>
            <a:off x="3429000" y="2514600"/>
            <a:ext cx="914400" cy="533400"/>
          </a:xfrm>
          <a:prstGeom prst="line">
            <a:avLst/>
          </a:prstGeom>
          <a:noFill/>
          <a:ln w="25400">
            <a:solidFill>
              <a:schemeClr val="tx1"/>
            </a:solidFill>
            <a:round/>
            <a:headEnd/>
            <a:tailEnd type="arrow" w="med" len="med"/>
          </a:ln>
        </p:spPr>
        <p:txBody>
          <a:bodyPr/>
          <a:lstStyle/>
          <a:p>
            <a:endParaRPr lang="en-US"/>
          </a:p>
        </p:txBody>
      </p:sp>
      <p:sp>
        <p:nvSpPr>
          <p:cNvPr id="18439" name="Text Box 7"/>
          <p:cNvSpPr txBox="1">
            <a:spLocks noChangeArrowheads="1"/>
          </p:cNvSpPr>
          <p:nvPr/>
        </p:nvSpPr>
        <p:spPr bwMode="auto">
          <a:xfrm>
            <a:off x="4114800" y="3048000"/>
            <a:ext cx="6858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14</a:t>
            </a:r>
          </a:p>
        </p:txBody>
      </p:sp>
      <p:sp>
        <p:nvSpPr>
          <p:cNvPr id="18440" name="Text Box 8"/>
          <p:cNvSpPr txBox="1">
            <a:spLocks noChangeArrowheads="1"/>
          </p:cNvSpPr>
          <p:nvPr/>
        </p:nvSpPr>
        <p:spPr bwMode="auto">
          <a:xfrm>
            <a:off x="228600" y="2209800"/>
            <a:ext cx="2286000" cy="118745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4 is composite so we can factor it further.</a:t>
            </a:r>
          </a:p>
        </p:txBody>
      </p:sp>
      <p:sp>
        <p:nvSpPr>
          <p:cNvPr id="18441" name="Text Box 9"/>
          <p:cNvSpPr txBox="1">
            <a:spLocks noChangeArrowheads="1"/>
          </p:cNvSpPr>
          <p:nvPr/>
        </p:nvSpPr>
        <p:spPr bwMode="auto">
          <a:xfrm>
            <a:off x="4419600" y="2133600"/>
            <a:ext cx="4114800" cy="822325"/>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14 is composite so we can factor it further.</a:t>
            </a:r>
          </a:p>
        </p:txBody>
      </p:sp>
      <p:sp>
        <p:nvSpPr>
          <p:cNvPr id="18442" name="Line 10"/>
          <p:cNvSpPr>
            <a:spLocks noChangeShapeType="1"/>
          </p:cNvSpPr>
          <p:nvPr/>
        </p:nvSpPr>
        <p:spPr bwMode="auto">
          <a:xfrm flipH="1">
            <a:off x="3733800" y="3429000"/>
            <a:ext cx="457200" cy="381000"/>
          </a:xfrm>
          <a:prstGeom prst="line">
            <a:avLst/>
          </a:prstGeom>
          <a:noFill/>
          <a:ln w="25400">
            <a:solidFill>
              <a:schemeClr val="tx1"/>
            </a:solidFill>
            <a:round/>
            <a:headEnd/>
            <a:tailEnd type="arrow" w="med" len="med"/>
          </a:ln>
        </p:spPr>
        <p:txBody>
          <a:bodyPr/>
          <a:lstStyle/>
          <a:p>
            <a:endParaRPr lang="en-US"/>
          </a:p>
        </p:txBody>
      </p:sp>
      <p:sp>
        <p:nvSpPr>
          <p:cNvPr id="18443" name="Line 11"/>
          <p:cNvSpPr>
            <a:spLocks noChangeShapeType="1"/>
          </p:cNvSpPr>
          <p:nvPr/>
        </p:nvSpPr>
        <p:spPr bwMode="auto">
          <a:xfrm>
            <a:off x="4572000" y="3429000"/>
            <a:ext cx="381000" cy="381000"/>
          </a:xfrm>
          <a:prstGeom prst="line">
            <a:avLst/>
          </a:prstGeom>
          <a:noFill/>
          <a:ln w="25400">
            <a:solidFill>
              <a:schemeClr val="tx1"/>
            </a:solidFill>
            <a:round/>
            <a:headEnd/>
            <a:tailEnd type="arrow" w="med" len="med"/>
          </a:ln>
        </p:spPr>
        <p:txBody>
          <a:bodyPr/>
          <a:lstStyle/>
          <a:p>
            <a:endParaRPr lang="en-US"/>
          </a:p>
        </p:txBody>
      </p:sp>
      <p:sp>
        <p:nvSpPr>
          <p:cNvPr id="18444" name="Text Box 12"/>
          <p:cNvSpPr txBox="1">
            <a:spLocks noChangeArrowheads="1"/>
          </p:cNvSpPr>
          <p:nvPr/>
        </p:nvSpPr>
        <p:spPr bwMode="auto">
          <a:xfrm>
            <a:off x="3581400" y="3886200"/>
            <a:ext cx="609600" cy="457200"/>
          </a:xfrm>
          <a:prstGeom prst="rect">
            <a:avLst/>
          </a:prstGeom>
          <a:solidFill>
            <a:srgbClr val="FFCCFF"/>
          </a:solidFill>
          <a:ln w="9525">
            <a:noFill/>
            <a:miter lim="800000"/>
            <a:headEnd/>
            <a:tailEnd/>
          </a:ln>
        </p:spPr>
        <p:txBody>
          <a:bodyPr>
            <a:spAutoFit/>
          </a:bodyPr>
          <a:lstStyle/>
          <a:p>
            <a:pPr>
              <a:spcBef>
                <a:spcPct val="50000"/>
              </a:spcBef>
            </a:pPr>
            <a:r>
              <a:rPr lang="en-US" sz="2400" b="1">
                <a:latin typeface="Times New Roman" pitchFamily="18" charset="0"/>
              </a:rPr>
              <a:t>2</a:t>
            </a:r>
          </a:p>
        </p:txBody>
      </p:sp>
      <p:sp>
        <p:nvSpPr>
          <p:cNvPr id="18445" name="Text Box 13"/>
          <p:cNvSpPr txBox="1">
            <a:spLocks noChangeArrowheads="1"/>
          </p:cNvSpPr>
          <p:nvPr/>
        </p:nvSpPr>
        <p:spPr bwMode="auto">
          <a:xfrm>
            <a:off x="4876800" y="3886200"/>
            <a:ext cx="533400" cy="457200"/>
          </a:xfrm>
          <a:prstGeom prst="rect">
            <a:avLst/>
          </a:prstGeom>
          <a:solidFill>
            <a:srgbClr val="FFCCFF"/>
          </a:solidFill>
          <a:ln w="9525">
            <a:noFill/>
            <a:miter lim="800000"/>
            <a:headEnd/>
            <a:tailEnd/>
          </a:ln>
        </p:spPr>
        <p:txBody>
          <a:bodyPr>
            <a:spAutoFit/>
          </a:bodyPr>
          <a:lstStyle/>
          <a:p>
            <a:pPr>
              <a:spcBef>
                <a:spcPct val="50000"/>
              </a:spcBef>
            </a:pPr>
            <a:r>
              <a:rPr lang="en-US" sz="2400" b="1">
                <a:latin typeface="Times New Roman" pitchFamily="18" charset="0"/>
              </a:rPr>
              <a:t>7</a:t>
            </a:r>
          </a:p>
        </p:txBody>
      </p:sp>
      <p:sp>
        <p:nvSpPr>
          <p:cNvPr id="18446" name="Text Box 14"/>
          <p:cNvSpPr txBox="1">
            <a:spLocks noChangeArrowheads="1"/>
          </p:cNvSpPr>
          <p:nvPr/>
        </p:nvSpPr>
        <p:spPr bwMode="auto">
          <a:xfrm>
            <a:off x="304800" y="4572000"/>
            <a:ext cx="15240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2 is prime.</a:t>
            </a:r>
          </a:p>
        </p:txBody>
      </p:sp>
      <p:sp>
        <p:nvSpPr>
          <p:cNvPr id="18447" name="Text Box 15"/>
          <p:cNvSpPr txBox="1">
            <a:spLocks noChangeArrowheads="1"/>
          </p:cNvSpPr>
          <p:nvPr/>
        </p:nvSpPr>
        <p:spPr bwMode="auto">
          <a:xfrm>
            <a:off x="609600" y="5029200"/>
            <a:ext cx="7778750" cy="466725"/>
          </a:xfrm>
          <a:prstGeom prst="rect">
            <a:avLst/>
          </a:prstGeom>
          <a:noFill/>
          <a:ln w="9525">
            <a:solidFill>
              <a:schemeClr val="tx1"/>
            </a:solidFill>
            <a:miter lim="800000"/>
            <a:headEnd/>
            <a:tailEnd/>
          </a:ln>
        </p:spPr>
        <p:txBody>
          <a:bodyPr>
            <a:spAutoFit/>
          </a:bodyPr>
          <a:lstStyle/>
          <a:p>
            <a:pPr>
              <a:spcBef>
                <a:spcPct val="50000"/>
              </a:spcBef>
            </a:pPr>
            <a:r>
              <a:rPr lang="en-US" sz="2400" b="1">
                <a:latin typeface="Times New Roman" pitchFamily="18" charset="0"/>
              </a:rPr>
              <a:t>The prime factorization of 56 is 2 </a:t>
            </a:r>
            <a:r>
              <a:rPr lang="en-US" sz="2400" b="1">
                <a:latin typeface="Times New Roman" pitchFamily="18" charset="0"/>
                <a:sym typeface="MT Symbol"/>
              </a:rPr>
              <a:t> 2  2  7 or 2</a:t>
            </a:r>
            <a:r>
              <a:rPr lang="en-US" sz="2400" b="1" baseline="30000">
                <a:latin typeface="Times New Roman" pitchFamily="18" charset="0"/>
                <a:sym typeface="MT Symbol"/>
              </a:rPr>
              <a:t>3</a:t>
            </a:r>
            <a:r>
              <a:rPr lang="en-US" sz="2400" b="1">
                <a:latin typeface="Times New Roman" pitchFamily="18" charset="0"/>
                <a:sym typeface="MT Symbol"/>
              </a:rPr>
              <a:t>  7.</a:t>
            </a:r>
            <a:endParaRPr lang="en-US" sz="2400" b="1">
              <a:latin typeface="Times New Roman" pitchFamily="18" charset="0"/>
            </a:endParaRPr>
          </a:p>
        </p:txBody>
      </p:sp>
      <p:sp>
        <p:nvSpPr>
          <p:cNvPr id="18448" name="Text Box 16"/>
          <p:cNvSpPr txBox="1">
            <a:spLocks noChangeArrowheads="1"/>
          </p:cNvSpPr>
          <p:nvPr/>
        </p:nvSpPr>
        <p:spPr bwMode="auto">
          <a:xfrm>
            <a:off x="3200400" y="2971800"/>
            <a:ext cx="4572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sym typeface="MT Symbol"/>
              </a:rPr>
              <a:t></a:t>
            </a:r>
            <a:endParaRPr lang="en-US" sz="2400">
              <a:latin typeface="Times New Roman" pitchFamily="18" charset="0"/>
            </a:endParaRPr>
          </a:p>
        </p:txBody>
      </p:sp>
      <p:sp>
        <p:nvSpPr>
          <p:cNvPr id="18449" name="Text Box 17"/>
          <p:cNvSpPr txBox="1">
            <a:spLocks noChangeArrowheads="1"/>
          </p:cNvSpPr>
          <p:nvPr/>
        </p:nvSpPr>
        <p:spPr bwMode="auto">
          <a:xfrm>
            <a:off x="4419600" y="3810000"/>
            <a:ext cx="4572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sym typeface="MT Symbol"/>
              </a:rPr>
              <a:t></a:t>
            </a:r>
            <a:endParaRPr lang="en-US" sz="2400">
              <a:latin typeface="Times New Roman" pitchFamily="18" charset="0"/>
            </a:endParaRPr>
          </a:p>
        </p:txBody>
      </p:sp>
      <p:sp>
        <p:nvSpPr>
          <p:cNvPr id="18450" name="Line 18"/>
          <p:cNvSpPr>
            <a:spLocks noChangeShapeType="1"/>
          </p:cNvSpPr>
          <p:nvPr/>
        </p:nvSpPr>
        <p:spPr bwMode="auto">
          <a:xfrm flipH="1">
            <a:off x="1524000" y="3276600"/>
            <a:ext cx="762000" cy="533400"/>
          </a:xfrm>
          <a:prstGeom prst="line">
            <a:avLst/>
          </a:prstGeom>
          <a:noFill/>
          <a:ln w="25400">
            <a:solidFill>
              <a:schemeClr val="tx1"/>
            </a:solidFill>
            <a:round/>
            <a:headEnd/>
            <a:tailEnd type="arrow" w="med" len="med"/>
          </a:ln>
        </p:spPr>
        <p:txBody>
          <a:bodyPr/>
          <a:lstStyle/>
          <a:p>
            <a:endParaRPr lang="en-US"/>
          </a:p>
        </p:txBody>
      </p:sp>
      <p:sp>
        <p:nvSpPr>
          <p:cNvPr id="18451" name="Line 19"/>
          <p:cNvSpPr>
            <a:spLocks noChangeShapeType="1"/>
          </p:cNvSpPr>
          <p:nvPr/>
        </p:nvSpPr>
        <p:spPr bwMode="auto">
          <a:xfrm>
            <a:off x="2438400" y="3276600"/>
            <a:ext cx="304800" cy="457200"/>
          </a:xfrm>
          <a:prstGeom prst="line">
            <a:avLst/>
          </a:prstGeom>
          <a:noFill/>
          <a:ln w="25400">
            <a:solidFill>
              <a:schemeClr val="tx1"/>
            </a:solidFill>
            <a:round/>
            <a:headEnd/>
            <a:tailEnd type="arrow" w="med" len="med"/>
          </a:ln>
        </p:spPr>
        <p:txBody>
          <a:bodyPr/>
          <a:lstStyle/>
          <a:p>
            <a:endParaRPr lang="en-US"/>
          </a:p>
        </p:txBody>
      </p:sp>
      <p:sp>
        <p:nvSpPr>
          <p:cNvPr id="18452" name="Text Box 20"/>
          <p:cNvSpPr txBox="1">
            <a:spLocks noChangeArrowheads="1"/>
          </p:cNvSpPr>
          <p:nvPr/>
        </p:nvSpPr>
        <p:spPr bwMode="auto">
          <a:xfrm>
            <a:off x="1371600" y="3886200"/>
            <a:ext cx="533400" cy="457200"/>
          </a:xfrm>
          <a:prstGeom prst="rect">
            <a:avLst/>
          </a:prstGeom>
          <a:solidFill>
            <a:srgbClr val="FFCCFF"/>
          </a:solidFill>
          <a:ln w="9525">
            <a:noFill/>
            <a:miter lim="800000"/>
            <a:headEnd/>
            <a:tailEnd/>
          </a:ln>
        </p:spPr>
        <p:txBody>
          <a:bodyPr>
            <a:spAutoFit/>
          </a:bodyPr>
          <a:lstStyle/>
          <a:p>
            <a:pPr>
              <a:spcBef>
                <a:spcPct val="50000"/>
              </a:spcBef>
            </a:pPr>
            <a:r>
              <a:rPr lang="en-US" sz="2400" b="1">
                <a:latin typeface="Times New Roman" pitchFamily="18" charset="0"/>
              </a:rPr>
              <a:t>2</a:t>
            </a:r>
          </a:p>
        </p:txBody>
      </p:sp>
      <p:sp>
        <p:nvSpPr>
          <p:cNvPr id="18453" name="Text Box 21"/>
          <p:cNvSpPr txBox="1">
            <a:spLocks noChangeArrowheads="1"/>
          </p:cNvSpPr>
          <p:nvPr/>
        </p:nvSpPr>
        <p:spPr bwMode="auto">
          <a:xfrm>
            <a:off x="1905000" y="3886200"/>
            <a:ext cx="4572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sym typeface="MT Symbol"/>
              </a:rPr>
              <a:t></a:t>
            </a:r>
            <a:endParaRPr lang="en-US" sz="2400">
              <a:latin typeface="Times New Roman" pitchFamily="18" charset="0"/>
            </a:endParaRPr>
          </a:p>
        </p:txBody>
      </p:sp>
      <p:sp>
        <p:nvSpPr>
          <p:cNvPr id="18454" name="Text Box 22"/>
          <p:cNvSpPr txBox="1">
            <a:spLocks noChangeArrowheads="1"/>
          </p:cNvSpPr>
          <p:nvPr/>
        </p:nvSpPr>
        <p:spPr bwMode="auto">
          <a:xfrm>
            <a:off x="2590800" y="3886200"/>
            <a:ext cx="381000" cy="457200"/>
          </a:xfrm>
          <a:prstGeom prst="rect">
            <a:avLst/>
          </a:prstGeom>
          <a:solidFill>
            <a:srgbClr val="FFCCFF"/>
          </a:solidFill>
          <a:ln w="9525">
            <a:noFill/>
            <a:miter lim="800000"/>
            <a:headEnd/>
            <a:tailEnd/>
          </a:ln>
        </p:spPr>
        <p:txBody>
          <a:bodyPr>
            <a:spAutoFit/>
          </a:bodyPr>
          <a:lstStyle/>
          <a:p>
            <a:pPr>
              <a:spcBef>
                <a:spcPct val="50000"/>
              </a:spcBef>
            </a:pPr>
            <a:r>
              <a:rPr lang="en-US" sz="2400" b="1">
                <a:latin typeface="Times New Roman" pitchFamily="18" charset="0"/>
              </a:rPr>
              <a:t>2</a:t>
            </a:r>
          </a:p>
        </p:txBody>
      </p:sp>
      <p:sp>
        <p:nvSpPr>
          <p:cNvPr id="18455" name="Text Box 23"/>
          <p:cNvSpPr txBox="1">
            <a:spLocks noChangeArrowheads="1"/>
          </p:cNvSpPr>
          <p:nvPr/>
        </p:nvSpPr>
        <p:spPr bwMode="auto">
          <a:xfrm>
            <a:off x="4876800" y="4572000"/>
            <a:ext cx="21336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7 is prime.</a:t>
            </a:r>
          </a:p>
        </p:txBody>
      </p:sp>
      <p:sp>
        <p:nvSpPr>
          <p:cNvPr id="18456" name="Text Box 24"/>
          <p:cNvSpPr txBox="1">
            <a:spLocks noChangeArrowheads="1"/>
          </p:cNvSpPr>
          <p:nvPr/>
        </p:nvSpPr>
        <p:spPr bwMode="auto">
          <a:xfrm>
            <a:off x="3657600" y="990600"/>
            <a:ext cx="6858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or</a:t>
            </a:r>
          </a:p>
        </p:txBody>
      </p:sp>
      <p:sp>
        <p:nvSpPr>
          <p:cNvPr id="18457" name="Text Box 25"/>
          <p:cNvSpPr txBox="1">
            <a:spLocks noChangeArrowheads="1"/>
          </p:cNvSpPr>
          <p:nvPr/>
        </p:nvSpPr>
        <p:spPr bwMode="auto">
          <a:xfrm>
            <a:off x="914400" y="1447800"/>
            <a:ext cx="73152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We can make a factor tree using different starting factors.</a:t>
            </a:r>
          </a:p>
        </p:txBody>
      </p:sp>
      <p:sp>
        <p:nvSpPr>
          <p:cNvPr id="18458" name="Text Box 26"/>
          <p:cNvSpPr txBox="1">
            <a:spLocks noChangeArrowheads="1"/>
          </p:cNvSpPr>
          <p:nvPr/>
        </p:nvSpPr>
        <p:spPr bwMode="auto">
          <a:xfrm>
            <a:off x="755650" y="5670550"/>
            <a:ext cx="7467600" cy="118745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The prime factorization of every number is unique.  No matter what factors you choose, the prime factorization will still be the same for that number.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18456"/>
                                        </p:tgtEl>
                                        <p:attrNameLst>
                                          <p:attrName>style.visibility</p:attrName>
                                        </p:attrNameLst>
                                      </p:cBhvr>
                                      <p:to>
                                        <p:strVal val="visible"/>
                                      </p:to>
                                    </p:set>
                                  </p:childTnLst>
                                </p:cTn>
                              </p:par>
                            </p:childTnLst>
                          </p:cTn>
                        </p:par>
                        <p:par>
                          <p:cTn id="7" fill="hold">
                            <p:stCondLst>
                              <p:cond delay="2500"/>
                            </p:stCondLst>
                            <p:childTnLst>
                              <p:par>
                                <p:cTn id="8" presetID="9" presetClass="entr" presetSubtype="0" fill="hold" grpId="0" nodeType="afterEffect">
                                  <p:stCondLst>
                                    <p:cond delay="2000"/>
                                  </p:stCondLst>
                                  <p:childTnLst>
                                    <p:set>
                                      <p:cBhvr>
                                        <p:cTn id="9" dur="1" fill="hold">
                                          <p:stCondLst>
                                            <p:cond delay="0"/>
                                          </p:stCondLst>
                                        </p:cTn>
                                        <p:tgtEl>
                                          <p:spTgt spid="18457"/>
                                        </p:tgtEl>
                                        <p:attrNameLst>
                                          <p:attrName>style.visibility</p:attrName>
                                        </p:attrNameLst>
                                      </p:cBhvr>
                                      <p:to>
                                        <p:strVal val="visible"/>
                                      </p:to>
                                    </p:set>
                                    <p:animEffect transition="in" filter="dissolve">
                                      <p:cBhvr>
                                        <p:cTn id="10" dur="500"/>
                                        <p:tgtEl>
                                          <p:spTgt spid="18457"/>
                                        </p:tgtEl>
                                      </p:cBhvr>
                                    </p:animEffect>
                                  </p:childTnLst>
                                </p:cTn>
                              </p:par>
                            </p:childTnLst>
                          </p:cTn>
                        </p:par>
                        <p:par>
                          <p:cTn id="11" fill="hold">
                            <p:stCondLst>
                              <p:cond delay="5000"/>
                            </p:stCondLst>
                            <p:childTnLst>
                              <p:par>
                                <p:cTn id="12" presetID="9" presetClass="entr" presetSubtype="0" fill="hold" grpId="0" nodeType="afterEffect">
                                  <p:stCondLst>
                                    <p:cond delay="2000"/>
                                  </p:stCondLst>
                                  <p:childTnLst>
                                    <p:set>
                                      <p:cBhvr>
                                        <p:cTn id="13" dur="1" fill="hold">
                                          <p:stCondLst>
                                            <p:cond delay="0"/>
                                          </p:stCondLst>
                                        </p:cTn>
                                        <p:tgtEl>
                                          <p:spTgt spid="18436"/>
                                        </p:tgtEl>
                                        <p:attrNameLst>
                                          <p:attrName>style.visibility</p:attrName>
                                        </p:attrNameLst>
                                      </p:cBhvr>
                                      <p:to>
                                        <p:strVal val="visible"/>
                                      </p:to>
                                    </p:set>
                                    <p:animEffect transition="in" filter="dissolve">
                                      <p:cBhvr>
                                        <p:cTn id="14" dur="500"/>
                                        <p:tgtEl>
                                          <p:spTgt spid="18436"/>
                                        </p:tgtEl>
                                      </p:cBhvr>
                                    </p:animEffect>
                                  </p:childTnLst>
                                </p:cTn>
                              </p:par>
                            </p:childTnLst>
                          </p:cTn>
                        </p:par>
                        <p:par>
                          <p:cTn id="15" fill="hold">
                            <p:stCondLst>
                              <p:cond delay="7500"/>
                            </p:stCondLst>
                            <p:childTnLst>
                              <p:par>
                                <p:cTn id="16" presetID="9" presetClass="entr" presetSubtype="0" fill="hold" grpId="0" nodeType="afterEffect">
                                  <p:stCondLst>
                                    <p:cond delay="2000"/>
                                  </p:stCondLst>
                                  <p:childTnLst>
                                    <p:set>
                                      <p:cBhvr>
                                        <p:cTn id="17" dur="1" fill="hold">
                                          <p:stCondLst>
                                            <p:cond delay="0"/>
                                          </p:stCondLst>
                                        </p:cTn>
                                        <p:tgtEl>
                                          <p:spTgt spid="18437"/>
                                        </p:tgtEl>
                                        <p:attrNameLst>
                                          <p:attrName>style.visibility</p:attrName>
                                        </p:attrNameLst>
                                      </p:cBhvr>
                                      <p:to>
                                        <p:strVal val="visible"/>
                                      </p:to>
                                    </p:set>
                                    <p:animEffect transition="in" filter="dissolve">
                                      <p:cBhvr>
                                        <p:cTn id="18" dur="500"/>
                                        <p:tgtEl>
                                          <p:spTgt spid="18437"/>
                                        </p:tgtEl>
                                      </p:cBhvr>
                                    </p:animEffect>
                                  </p:childTnLst>
                                </p:cTn>
                              </p:par>
                            </p:childTnLst>
                          </p:cTn>
                        </p:par>
                        <p:par>
                          <p:cTn id="19" fill="hold">
                            <p:stCondLst>
                              <p:cond delay="10000"/>
                            </p:stCondLst>
                            <p:childTnLst>
                              <p:par>
                                <p:cTn id="20" presetID="9" presetClass="entr" presetSubtype="0" fill="hold" grpId="0" nodeType="afterEffect">
                                  <p:stCondLst>
                                    <p:cond delay="2000"/>
                                  </p:stCondLst>
                                  <p:childTnLst>
                                    <p:set>
                                      <p:cBhvr>
                                        <p:cTn id="21" dur="1" fill="hold">
                                          <p:stCondLst>
                                            <p:cond delay="0"/>
                                          </p:stCondLst>
                                        </p:cTn>
                                        <p:tgtEl>
                                          <p:spTgt spid="18438"/>
                                        </p:tgtEl>
                                        <p:attrNameLst>
                                          <p:attrName>style.visibility</p:attrName>
                                        </p:attrNameLst>
                                      </p:cBhvr>
                                      <p:to>
                                        <p:strVal val="visible"/>
                                      </p:to>
                                    </p:set>
                                    <p:animEffect transition="in" filter="dissolve">
                                      <p:cBhvr>
                                        <p:cTn id="22" dur="500"/>
                                        <p:tgtEl>
                                          <p:spTgt spid="18438"/>
                                        </p:tgtEl>
                                      </p:cBhvr>
                                    </p:animEffect>
                                  </p:childTnLst>
                                </p:cTn>
                              </p:par>
                            </p:childTnLst>
                          </p:cTn>
                        </p:par>
                        <p:par>
                          <p:cTn id="23" fill="hold">
                            <p:stCondLst>
                              <p:cond delay="12500"/>
                            </p:stCondLst>
                            <p:childTnLst>
                              <p:par>
                                <p:cTn id="24" presetID="9" presetClass="entr" presetSubtype="0" fill="hold" grpId="0" nodeType="afterEffect">
                                  <p:stCondLst>
                                    <p:cond delay="2000"/>
                                  </p:stCondLst>
                                  <p:childTnLst>
                                    <p:set>
                                      <p:cBhvr>
                                        <p:cTn id="25" dur="1" fill="hold">
                                          <p:stCondLst>
                                            <p:cond delay="0"/>
                                          </p:stCondLst>
                                        </p:cTn>
                                        <p:tgtEl>
                                          <p:spTgt spid="18434"/>
                                        </p:tgtEl>
                                        <p:attrNameLst>
                                          <p:attrName>style.visibility</p:attrName>
                                        </p:attrNameLst>
                                      </p:cBhvr>
                                      <p:to>
                                        <p:strVal val="visible"/>
                                      </p:to>
                                    </p:set>
                                    <p:animEffect transition="in" filter="dissolve">
                                      <p:cBhvr>
                                        <p:cTn id="26" dur="500"/>
                                        <p:tgtEl>
                                          <p:spTgt spid="18434"/>
                                        </p:tgtEl>
                                      </p:cBhvr>
                                    </p:animEffect>
                                  </p:childTnLst>
                                </p:cTn>
                              </p:par>
                            </p:childTnLst>
                          </p:cTn>
                        </p:par>
                        <p:par>
                          <p:cTn id="27" fill="hold">
                            <p:stCondLst>
                              <p:cond delay="15000"/>
                            </p:stCondLst>
                            <p:childTnLst>
                              <p:par>
                                <p:cTn id="28" presetID="1" presetClass="entr" presetSubtype="0" fill="hold" grpId="0" nodeType="afterEffect">
                                  <p:stCondLst>
                                    <p:cond delay="2000"/>
                                  </p:stCondLst>
                                  <p:childTnLst>
                                    <p:set>
                                      <p:cBhvr>
                                        <p:cTn id="29" dur="1" fill="hold">
                                          <p:stCondLst>
                                            <p:cond delay="499"/>
                                          </p:stCondLst>
                                        </p:cTn>
                                        <p:tgtEl>
                                          <p:spTgt spid="18448"/>
                                        </p:tgtEl>
                                        <p:attrNameLst>
                                          <p:attrName>style.visibility</p:attrName>
                                        </p:attrNameLst>
                                      </p:cBhvr>
                                      <p:to>
                                        <p:strVal val="visible"/>
                                      </p:to>
                                    </p:set>
                                  </p:childTnLst>
                                </p:cTn>
                              </p:par>
                            </p:childTnLst>
                          </p:cTn>
                        </p:par>
                        <p:par>
                          <p:cTn id="30" fill="hold">
                            <p:stCondLst>
                              <p:cond delay="17500"/>
                            </p:stCondLst>
                            <p:childTnLst>
                              <p:par>
                                <p:cTn id="31" presetID="9" presetClass="entr" presetSubtype="0" fill="hold" grpId="0" nodeType="afterEffect">
                                  <p:stCondLst>
                                    <p:cond delay="2000"/>
                                  </p:stCondLst>
                                  <p:childTnLst>
                                    <p:set>
                                      <p:cBhvr>
                                        <p:cTn id="32" dur="1" fill="hold">
                                          <p:stCondLst>
                                            <p:cond delay="0"/>
                                          </p:stCondLst>
                                        </p:cTn>
                                        <p:tgtEl>
                                          <p:spTgt spid="18439"/>
                                        </p:tgtEl>
                                        <p:attrNameLst>
                                          <p:attrName>style.visibility</p:attrName>
                                        </p:attrNameLst>
                                      </p:cBhvr>
                                      <p:to>
                                        <p:strVal val="visible"/>
                                      </p:to>
                                    </p:set>
                                    <p:animEffect transition="in" filter="dissolve">
                                      <p:cBhvr>
                                        <p:cTn id="33" dur="500"/>
                                        <p:tgtEl>
                                          <p:spTgt spid="18439"/>
                                        </p:tgtEl>
                                      </p:cBhvr>
                                    </p:animEffect>
                                  </p:childTnLst>
                                </p:cTn>
                              </p:par>
                            </p:childTnLst>
                          </p:cTn>
                        </p:par>
                        <p:par>
                          <p:cTn id="34" fill="hold">
                            <p:stCondLst>
                              <p:cond delay="20000"/>
                            </p:stCondLst>
                            <p:childTnLst>
                              <p:par>
                                <p:cTn id="35" presetID="9" presetClass="entr" presetSubtype="0" fill="hold" grpId="0" nodeType="afterEffect">
                                  <p:stCondLst>
                                    <p:cond delay="2000"/>
                                  </p:stCondLst>
                                  <p:childTnLst>
                                    <p:set>
                                      <p:cBhvr>
                                        <p:cTn id="36" dur="1" fill="hold">
                                          <p:stCondLst>
                                            <p:cond delay="0"/>
                                          </p:stCondLst>
                                        </p:cTn>
                                        <p:tgtEl>
                                          <p:spTgt spid="18440"/>
                                        </p:tgtEl>
                                        <p:attrNameLst>
                                          <p:attrName>style.visibility</p:attrName>
                                        </p:attrNameLst>
                                      </p:cBhvr>
                                      <p:to>
                                        <p:strVal val="visible"/>
                                      </p:to>
                                    </p:set>
                                    <p:animEffect transition="in" filter="dissolve">
                                      <p:cBhvr>
                                        <p:cTn id="37" dur="500"/>
                                        <p:tgtEl>
                                          <p:spTgt spid="18440"/>
                                        </p:tgtEl>
                                      </p:cBhvr>
                                    </p:animEffect>
                                  </p:childTnLst>
                                </p:cTn>
                              </p:par>
                            </p:childTnLst>
                          </p:cTn>
                        </p:par>
                        <p:par>
                          <p:cTn id="38" fill="hold">
                            <p:stCondLst>
                              <p:cond delay="22500"/>
                            </p:stCondLst>
                            <p:childTnLst>
                              <p:par>
                                <p:cTn id="39" presetID="9" presetClass="entr" presetSubtype="0" fill="hold" grpId="0" nodeType="afterEffect">
                                  <p:stCondLst>
                                    <p:cond delay="2000"/>
                                  </p:stCondLst>
                                  <p:childTnLst>
                                    <p:set>
                                      <p:cBhvr>
                                        <p:cTn id="40" dur="1" fill="hold">
                                          <p:stCondLst>
                                            <p:cond delay="0"/>
                                          </p:stCondLst>
                                        </p:cTn>
                                        <p:tgtEl>
                                          <p:spTgt spid="18441"/>
                                        </p:tgtEl>
                                        <p:attrNameLst>
                                          <p:attrName>style.visibility</p:attrName>
                                        </p:attrNameLst>
                                      </p:cBhvr>
                                      <p:to>
                                        <p:strVal val="visible"/>
                                      </p:to>
                                    </p:set>
                                    <p:animEffect transition="in" filter="dissolve">
                                      <p:cBhvr>
                                        <p:cTn id="41" dur="500"/>
                                        <p:tgtEl>
                                          <p:spTgt spid="18441"/>
                                        </p:tgtEl>
                                      </p:cBhvr>
                                    </p:animEffect>
                                  </p:childTnLst>
                                </p:cTn>
                              </p:par>
                            </p:childTnLst>
                          </p:cTn>
                        </p:par>
                        <p:par>
                          <p:cTn id="42" fill="hold">
                            <p:stCondLst>
                              <p:cond delay="25000"/>
                            </p:stCondLst>
                            <p:childTnLst>
                              <p:par>
                                <p:cTn id="43" presetID="9" presetClass="entr" presetSubtype="0" fill="hold" grpId="0" nodeType="afterEffect">
                                  <p:stCondLst>
                                    <p:cond delay="2000"/>
                                  </p:stCondLst>
                                  <p:childTnLst>
                                    <p:set>
                                      <p:cBhvr>
                                        <p:cTn id="44" dur="1" fill="hold">
                                          <p:stCondLst>
                                            <p:cond delay="0"/>
                                          </p:stCondLst>
                                        </p:cTn>
                                        <p:tgtEl>
                                          <p:spTgt spid="18450"/>
                                        </p:tgtEl>
                                        <p:attrNameLst>
                                          <p:attrName>style.visibility</p:attrName>
                                        </p:attrNameLst>
                                      </p:cBhvr>
                                      <p:to>
                                        <p:strVal val="visible"/>
                                      </p:to>
                                    </p:set>
                                    <p:animEffect transition="in" filter="dissolve">
                                      <p:cBhvr>
                                        <p:cTn id="45" dur="500"/>
                                        <p:tgtEl>
                                          <p:spTgt spid="18450"/>
                                        </p:tgtEl>
                                      </p:cBhvr>
                                    </p:animEffect>
                                  </p:childTnLst>
                                </p:cTn>
                              </p:par>
                            </p:childTnLst>
                          </p:cTn>
                        </p:par>
                        <p:par>
                          <p:cTn id="46" fill="hold">
                            <p:stCondLst>
                              <p:cond delay="27500"/>
                            </p:stCondLst>
                            <p:childTnLst>
                              <p:par>
                                <p:cTn id="47" presetID="9" presetClass="entr" presetSubtype="0" fill="hold" grpId="0" nodeType="afterEffect">
                                  <p:stCondLst>
                                    <p:cond delay="2000"/>
                                  </p:stCondLst>
                                  <p:childTnLst>
                                    <p:set>
                                      <p:cBhvr>
                                        <p:cTn id="48" dur="1" fill="hold">
                                          <p:stCondLst>
                                            <p:cond delay="0"/>
                                          </p:stCondLst>
                                        </p:cTn>
                                        <p:tgtEl>
                                          <p:spTgt spid="18451"/>
                                        </p:tgtEl>
                                        <p:attrNameLst>
                                          <p:attrName>style.visibility</p:attrName>
                                        </p:attrNameLst>
                                      </p:cBhvr>
                                      <p:to>
                                        <p:strVal val="visible"/>
                                      </p:to>
                                    </p:set>
                                    <p:animEffect transition="in" filter="dissolve">
                                      <p:cBhvr>
                                        <p:cTn id="49" dur="500"/>
                                        <p:tgtEl>
                                          <p:spTgt spid="18451"/>
                                        </p:tgtEl>
                                      </p:cBhvr>
                                    </p:animEffect>
                                  </p:childTnLst>
                                </p:cTn>
                              </p:par>
                            </p:childTnLst>
                          </p:cTn>
                        </p:par>
                        <p:par>
                          <p:cTn id="50" fill="hold">
                            <p:stCondLst>
                              <p:cond delay="30000"/>
                            </p:stCondLst>
                            <p:childTnLst>
                              <p:par>
                                <p:cTn id="51" presetID="9" presetClass="entr" presetSubtype="0" fill="hold" grpId="0" nodeType="afterEffect">
                                  <p:stCondLst>
                                    <p:cond delay="2000"/>
                                  </p:stCondLst>
                                  <p:childTnLst>
                                    <p:set>
                                      <p:cBhvr>
                                        <p:cTn id="52" dur="1" fill="hold">
                                          <p:stCondLst>
                                            <p:cond delay="0"/>
                                          </p:stCondLst>
                                        </p:cTn>
                                        <p:tgtEl>
                                          <p:spTgt spid="18452"/>
                                        </p:tgtEl>
                                        <p:attrNameLst>
                                          <p:attrName>style.visibility</p:attrName>
                                        </p:attrNameLst>
                                      </p:cBhvr>
                                      <p:to>
                                        <p:strVal val="visible"/>
                                      </p:to>
                                    </p:set>
                                    <p:animEffect transition="in" filter="dissolve">
                                      <p:cBhvr>
                                        <p:cTn id="53" dur="500"/>
                                        <p:tgtEl>
                                          <p:spTgt spid="18452"/>
                                        </p:tgtEl>
                                      </p:cBhvr>
                                    </p:animEffect>
                                  </p:childTnLst>
                                </p:cTn>
                              </p:par>
                            </p:childTnLst>
                          </p:cTn>
                        </p:par>
                        <p:par>
                          <p:cTn id="54" fill="hold">
                            <p:stCondLst>
                              <p:cond delay="32500"/>
                            </p:stCondLst>
                            <p:childTnLst>
                              <p:par>
                                <p:cTn id="55" presetID="1" presetClass="entr" presetSubtype="0" fill="hold" grpId="0" nodeType="afterEffect">
                                  <p:stCondLst>
                                    <p:cond delay="2000"/>
                                  </p:stCondLst>
                                  <p:childTnLst>
                                    <p:set>
                                      <p:cBhvr>
                                        <p:cTn id="56" dur="1" fill="hold">
                                          <p:stCondLst>
                                            <p:cond delay="499"/>
                                          </p:stCondLst>
                                        </p:cTn>
                                        <p:tgtEl>
                                          <p:spTgt spid="18453"/>
                                        </p:tgtEl>
                                        <p:attrNameLst>
                                          <p:attrName>style.visibility</p:attrName>
                                        </p:attrNameLst>
                                      </p:cBhvr>
                                      <p:to>
                                        <p:strVal val="visible"/>
                                      </p:to>
                                    </p:set>
                                  </p:childTnLst>
                                </p:cTn>
                              </p:par>
                            </p:childTnLst>
                          </p:cTn>
                        </p:par>
                        <p:par>
                          <p:cTn id="57" fill="hold">
                            <p:stCondLst>
                              <p:cond delay="35000"/>
                            </p:stCondLst>
                            <p:childTnLst>
                              <p:par>
                                <p:cTn id="58" presetID="9" presetClass="entr" presetSubtype="0" fill="hold" grpId="0" nodeType="afterEffect">
                                  <p:stCondLst>
                                    <p:cond delay="2000"/>
                                  </p:stCondLst>
                                  <p:childTnLst>
                                    <p:set>
                                      <p:cBhvr>
                                        <p:cTn id="59" dur="1" fill="hold">
                                          <p:stCondLst>
                                            <p:cond delay="0"/>
                                          </p:stCondLst>
                                        </p:cTn>
                                        <p:tgtEl>
                                          <p:spTgt spid="18454"/>
                                        </p:tgtEl>
                                        <p:attrNameLst>
                                          <p:attrName>style.visibility</p:attrName>
                                        </p:attrNameLst>
                                      </p:cBhvr>
                                      <p:to>
                                        <p:strVal val="visible"/>
                                      </p:to>
                                    </p:set>
                                    <p:animEffect transition="in" filter="dissolve">
                                      <p:cBhvr>
                                        <p:cTn id="60" dur="500"/>
                                        <p:tgtEl>
                                          <p:spTgt spid="18454"/>
                                        </p:tgtEl>
                                      </p:cBhvr>
                                    </p:animEffect>
                                  </p:childTnLst>
                                </p:cTn>
                              </p:par>
                            </p:childTnLst>
                          </p:cTn>
                        </p:par>
                        <p:par>
                          <p:cTn id="61" fill="hold">
                            <p:stCondLst>
                              <p:cond delay="37500"/>
                            </p:stCondLst>
                            <p:childTnLst>
                              <p:par>
                                <p:cTn id="62" presetID="9" presetClass="entr" presetSubtype="0" fill="hold" grpId="0" nodeType="afterEffect">
                                  <p:stCondLst>
                                    <p:cond delay="2000"/>
                                  </p:stCondLst>
                                  <p:childTnLst>
                                    <p:set>
                                      <p:cBhvr>
                                        <p:cTn id="63" dur="1" fill="hold">
                                          <p:stCondLst>
                                            <p:cond delay="0"/>
                                          </p:stCondLst>
                                        </p:cTn>
                                        <p:tgtEl>
                                          <p:spTgt spid="18442"/>
                                        </p:tgtEl>
                                        <p:attrNameLst>
                                          <p:attrName>style.visibility</p:attrName>
                                        </p:attrNameLst>
                                      </p:cBhvr>
                                      <p:to>
                                        <p:strVal val="visible"/>
                                      </p:to>
                                    </p:set>
                                    <p:animEffect transition="in" filter="dissolve">
                                      <p:cBhvr>
                                        <p:cTn id="64" dur="500"/>
                                        <p:tgtEl>
                                          <p:spTgt spid="18442"/>
                                        </p:tgtEl>
                                      </p:cBhvr>
                                    </p:animEffect>
                                  </p:childTnLst>
                                </p:cTn>
                              </p:par>
                            </p:childTnLst>
                          </p:cTn>
                        </p:par>
                        <p:par>
                          <p:cTn id="65" fill="hold">
                            <p:stCondLst>
                              <p:cond delay="40000"/>
                            </p:stCondLst>
                            <p:childTnLst>
                              <p:par>
                                <p:cTn id="66" presetID="9" presetClass="entr" presetSubtype="0" fill="hold" grpId="0" nodeType="afterEffect">
                                  <p:stCondLst>
                                    <p:cond delay="2000"/>
                                  </p:stCondLst>
                                  <p:childTnLst>
                                    <p:set>
                                      <p:cBhvr>
                                        <p:cTn id="67" dur="1" fill="hold">
                                          <p:stCondLst>
                                            <p:cond delay="0"/>
                                          </p:stCondLst>
                                        </p:cTn>
                                        <p:tgtEl>
                                          <p:spTgt spid="18443"/>
                                        </p:tgtEl>
                                        <p:attrNameLst>
                                          <p:attrName>style.visibility</p:attrName>
                                        </p:attrNameLst>
                                      </p:cBhvr>
                                      <p:to>
                                        <p:strVal val="visible"/>
                                      </p:to>
                                    </p:set>
                                    <p:animEffect transition="in" filter="dissolve">
                                      <p:cBhvr>
                                        <p:cTn id="68" dur="500"/>
                                        <p:tgtEl>
                                          <p:spTgt spid="18443"/>
                                        </p:tgtEl>
                                      </p:cBhvr>
                                    </p:animEffect>
                                  </p:childTnLst>
                                </p:cTn>
                              </p:par>
                            </p:childTnLst>
                          </p:cTn>
                        </p:par>
                        <p:par>
                          <p:cTn id="69" fill="hold">
                            <p:stCondLst>
                              <p:cond delay="42500"/>
                            </p:stCondLst>
                            <p:childTnLst>
                              <p:par>
                                <p:cTn id="70" presetID="9" presetClass="entr" presetSubtype="0" fill="hold" grpId="0" nodeType="afterEffect">
                                  <p:stCondLst>
                                    <p:cond delay="2000"/>
                                  </p:stCondLst>
                                  <p:childTnLst>
                                    <p:set>
                                      <p:cBhvr>
                                        <p:cTn id="71" dur="1" fill="hold">
                                          <p:stCondLst>
                                            <p:cond delay="0"/>
                                          </p:stCondLst>
                                        </p:cTn>
                                        <p:tgtEl>
                                          <p:spTgt spid="18444"/>
                                        </p:tgtEl>
                                        <p:attrNameLst>
                                          <p:attrName>style.visibility</p:attrName>
                                        </p:attrNameLst>
                                      </p:cBhvr>
                                      <p:to>
                                        <p:strVal val="visible"/>
                                      </p:to>
                                    </p:set>
                                    <p:animEffect transition="in" filter="dissolve">
                                      <p:cBhvr>
                                        <p:cTn id="72" dur="500"/>
                                        <p:tgtEl>
                                          <p:spTgt spid="18444"/>
                                        </p:tgtEl>
                                      </p:cBhvr>
                                    </p:animEffect>
                                  </p:childTnLst>
                                </p:cTn>
                              </p:par>
                            </p:childTnLst>
                          </p:cTn>
                        </p:par>
                        <p:par>
                          <p:cTn id="73" fill="hold">
                            <p:stCondLst>
                              <p:cond delay="45000"/>
                            </p:stCondLst>
                            <p:childTnLst>
                              <p:par>
                                <p:cTn id="74" presetID="1" presetClass="entr" presetSubtype="0" fill="hold" grpId="0" nodeType="afterEffect">
                                  <p:stCondLst>
                                    <p:cond delay="2000"/>
                                  </p:stCondLst>
                                  <p:childTnLst>
                                    <p:set>
                                      <p:cBhvr>
                                        <p:cTn id="75" dur="1" fill="hold">
                                          <p:stCondLst>
                                            <p:cond delay="499"/>
                                          </p:stCondLst>
                                        </p:cTn>
                                        <p:tgtEl>
                                          <p:spTgt spid="18449"/>
                                        </p:tgtEl>
                                        <p:attrNameLst>
                                          <p:attrName>style.visibility</p:attrName>
                                        </p:attrNameLst>
                                      </p:cBhvr>
                                      <p:to>
                                        <p:strVal val="visible"/>
                                      </p:to>
                                    </p:set>
                                  </p:childTnLst>
                                </p:cTn>
                              </p:par>
                            </p:childTnLst>
                          </p:cTn>
                        </p:par>
                        <p:par>
                          <p:cTn id="76" fill="hold">
                            <p:stCondLst>
                              <p:cond delay="47500"/>
                            </p:stCondLst>
                            <p:childTnLst>
                              <p:par>
                                <p:cTn id="77" presetID="9" presetClass="entr" presetSubtype="0" fill="hold" grpId="0" nodeType="afterEffect">
                                  <p:stCondLst>
                                    <p:cond delay="2000"/>
                                  </p:stCondLst>
                                  <p:childTnLst>
                                    <p:set>
                                      <p:cBhvr>
                                        <p:cTn id="78" dur="1" fill="hold">
                                          <p:stCondLst>
                                            <p:cond delay="0"/>
                                          </p:stCondLst>
                                        </p:cTn>
                                        <p:tgtEl>
                                          <p:spTgt spid="18445"/>
                                        </p:tgtEl>
                                        <p:attrNameLst>
                                          <p:attrName>style.visibility</p:attrName>
                                        </p:attrNameLst>
                                      </p:cBhvr>
                                      <p:to>
                                        <p:strVal val="visible"/>
                                      </p:to>
                                    </p:set>
                                    <p:animEffect transition="in" filter="dissolve">
                                      <p:cBhvr>
                                        <p:cTn id="79" dur="500"/>
                                        <p:tgtEl>
                                          <p:spTgt spid="18445"/>
                                        </p:tgtEl>
                                      </p:cBhvr>
                                    </p:animEffect>
                                  </p:childTnLst>
                                </p:cTn>
                              </p:par>
                            </p:childTnLst>
                          </p:cTn>
                        </p:par>
                        <p:par>
                          <p:cTn id="80" fill="hold">
                            <p:stCondLst>
                              <p:cond delay="50000"/>
                            </p:stCondLst>
                            <p:childTnLst>
                              <p:par>
                                <p:cTn id="81" presetID="9" presetClass="entr" presetSubtype="0" fill="hold" grpId="0" nodeType="afterEffect">
                                  <p:stCondLst>
                                    <p:cond delay="2000"/>
                                  </p:stCondLst>
                                  <p:childTnLst>
                                    <p:set>
                                      <p:cBhvr>
                                        <p:cTn id="82" dur="1" fill="hold">
                                          <p:stCondLst>
                                            <p:cond delay="0"/>
                                          </p:stCondLst>
                                        </p:cTn>
                                        <p:tgtEl>
                                          <p:spTgt spid="18446"/>
                                        </p:tgtEl>
                                        <p:attrNameLst>
                                          <p:attrName>style.visibility</p:attrName>
                                        </p:attrNameLst>
                                      </p:cBhvr>
                                      <p:to>
                                        <p:strVal val="visible"/>
                                      </p:to>
                                    </p:set>
                                    <p:animEffect transition="in" filter="dissolve">
                                      <p:cBhvr>
                                        <p:cTn id="83" dur="500"/>
                                        <p:tgtEl>
                                          <p:spTgt spid="18446"/>
                                        </p:tgtEl>
                                      </p:cBhvr>
                                    </p:animEffect>
                                  </p:childTnLst>
                                </p:cTn>
                              </p:par>
                            </p:childTnLst>
                          </p:cTn>
                        </p:par>
                        <p:par>
                          <p:cTn id="84" fill="hold">
                            <p:stCondLst>
                              <p:cond delay="52500"/>
                            </p:stCondLst>
                            <p:childTnLst>
                              <p:par>
                                <p:cTn id="85" presetID="9" presetClass="entr" presetSubtype="0" fill="hold" grpId="0" nodeType="afterEffect">
                                  <p:stCondLst>
                                    <p:cond delay="2000"/>
                                  </p:stCondLst>
                                  <p:childTnLst>
                                    <p:set>
                                      <p:cBhvr>
                                        <p:cTn id="86" dur="1" fill="hold">
                                          <p:stCondLst>
                                            <p:cond delay="0"/>
                                          </p:stCondLst>
                                        </p:cTn>
                                        <p:tgtEl>
                                          <p:spTgt spid="18455"/>
                                        </p:tgtEl>
                                        <p:attrNameLst>
                                          <p:attrName>style.visibility</p:attrName>
                                        </p:attrNameLst>
                                      </p:cBhvr>
                                      <p:to>
                                        <p:strVal val="visible"/>
                                      </p:to>
                                    </p:set>
                                    <p:animEffect transition="in" filter="dissolve">
                                      <p:cBhvr>
                                        <p:cTn id="87" dur="500"/>
                                        <p:tgtEl>
                                          <p:spTgt spid="18455"/>
                                        </p:tgtEl>
                                      </p:cBhvr>
                                    </p:animEffect>
                                  </p:childTnLst>
                                </p:cTn>
                              </p:par>
                            </p:childTnLst>
                          </p:cTn>
                        </p:par>
                        <p:par>
                          <p:cTn id="88" fill="hold">
                            <p:stCondLst>
                              <p:cond delay="55000"/>
                            </p:stCondLst>
                            <p:childTnLst>
                              <p:par>
                                <p:cTn id="89" presetID="22" presetClass="entr" presetSubtype="8" fill="hold" grpId="0" nodeType="afterEffect">
                                  <p:stCondLst>
                                    <p:cond delay="2000"/>
                                  </p:stCondLst>
                                  <p:iterate type="wd">
                                    <p:tmPct val="100000"/>
                                  </p:iterate>
                                  <p:childTnLst>
                                    <p:set>
                                      <p:cBhvr>
                                        <p:cTn id="90" dur="1" fill="hold">
                                          <p:stCondLst>
                                            <p:cond delay="0"/>
                                          </p:stCondLst>
                                        </p:cTn>
                                        <p:tgtEl>
                                          <p:spTgt spid="18447"/>
                                        </p:tgtEl>
                                        <p:attrNameLst>
                                          <p:attrName>style.visibility</p:attrName>
                                        </p:attrNameLst>
                                      </p:cBhvr>
                                      <p:to>
                                        <p:strVal val="visible"/>
                                      </p:to>
                                    </p:set>
                                    <p:animEffect transition="in" filter="wipe(left)">
                                      <p:cBhvr>
                                        <p:cTn id="91" dur="300"/>
                                        <p:tgtEl>
                                          <p:spTgt spid="18447"/>
                                        </p:tgtEl>
                                      </p:cBhvr>
                                    </p:animEffect>
                                  </p:childTnLst>
                                </p:cTn>
                              </p:par>
                            </p:childTnLst>
                          </p:cTn>
                        </p:par>
                        <p:par>
                          <p:cTn id="92" fill="hold">
                            <p:stCondLst>
                              <p:cond delay="62400"/>
                            </p:stCondLst>
                            <p:childTnLst>
                              <p:par>
                                <p:cTn id="93" presetID="22" presetClass="entr" presetSubtype="8" fill="hold" grpId="0" nodeType="afterEffect">
                                  <p:stCondLst>
                                    <p:cond delay="2000"/>
                                  </p:stCondLst>
                                  <p:iterate type="wd">
                                    <p:tmPct val="100000"/>
                                  </p:iterate>
                                  <p:childTnLst>
                                    <p:set>
                                      <p:cBhvr>
                                        <p:cTn id="94" dur="1" fill="hold">
                                          <p:stCondLst>
                                            <p:cond delay="0"/>
                                          </p:stCondLst>
                                        </p:cTn>
                                        <p:tgtEl>
                                          <p:spTgt spid="18458"/>
                                        </p:tgtEl>
                                        <p:attrNameLst>
                                          <p:attrName>style.visibility</p:attrName>
                                        </p:attrNameLst>
                                      </p:cBhvr>
                                      <p:to>
                                        <p:strVal val="visible"/>
                                      </p:to>
                                    </p:set>
                                    <p:animEffect transition="in" filter="wipe(left)">
                                      <p:cBhvr>
                                        <p:cTn id="95" dur="300"/>
                                        <p:tgtEl>
                                          <p:spTgt spid="18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6" grpId="0" autoUpdateAnimBg="0"/>
      <p:bldP spid="18437" grpId="0" animBg="1"/>
      <p:bldP spid="18438" grpId="0" animBg="1"/>
      <p:bldP spid="18439" grpId="0" autoUpdateAnimBg="0"/>
      <p:bldP spid="18440" grpId="0" autoUpdateAnimBg="0"/>
      <p:bldP spid="18441" grpId="0" autoUpdateAnimBg="0"/>
      <p:bldP spid="18442" grpId="0" animBg="1"/>
      <p:bldP spid="18443" grpId="0" animBg="1"/>
      <p:bldP spid="18444" grpId="0" animBg="1" autoUpdateAnimBg="0"/>
      <p:bldP spid="18445" grpId="0" animBg="1" autoUpdateAnimBg="0"/>
      <p:bldP spid="18446" grpId="0" autoUpdateAnimBg="0"/>
      <p:bldP spid="18447" grpId="0" animBg="1" autoUpdateAnimBg="0"/>
      <p:bldP spid="18448" grpId="0" autoUpdateAnimBg="0"/>
      <p:bldP spid="18449" grpId="0" autoUpdateAnimBg="0"/>
      <p:bldP spid="18450" grpId="0" animBg="1"/>
      <p:bldP spid="18451" grpId="0" animBg="1"/>
      <p:bldP spid="18452" grpId="0" animBg="1" autoUpdateAnimBg="0"/>
      <p:bldP spid="18453" grpId="0" autoUpdateAnimBg="0"/>
      <p:bldP spid="18454" grpId="0" animBg="1" autoUpdateAnimBg="0"/>
      <p:bldP spid="18455" grpId="0" autoUpdateAnimBg="0"/>
      <p:bldP spid="18456" grpId="0" autoUpdateAnimBg="0"/>
      <p:bldP spid="18457" grpId="0" autoUpdateAnimBg="0"/>
      <p:bldP spid="18458"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pPr eaLnBrk="1" hangingPunct="1"/>
            <a:r>
              <a:rPr lang="en-US" smtClean="0"/>
              <a:t>What does this mean?</a:t>
            </a:r>
          </a:p>
        </p:txBody>
      </p:sp>
      <p:sp>
        <p:nvSpPr>
          <p:cNvPr id="83970" name="Content Placeholder 2"/>
          <p:cNvSpPr>
            <a:spLocks noGrp="1"/>
          </p:cNvSpPr>
          <p:nvPr>
            <p:ph idx="1"/>
          </p:nvPr>
        </p:nvSpPr>
        <p:spPr/>
        <p:txBody>
          <a:bodyPr/>
          <a:lstStyle/>
          <a:p>
            <a:pPr eaLnBrk="1" hangingPunct="1"/>
            <a:r>
              <a:rPr lang="en-US" smtClean="0">
                <a:solidFill>
                  <a:srgbClr val="00B050"/>
                </a:solidFill>
              </a:rPr>
              <a:t>Representing composite numbers as a product of their prime factors </a:t>
            </a:r>
            <a:r>
              <a:rPr lang="en-US" smtClean="0">
                <a:solidFill>
                  <a:srgbClr val="FF0000"/>
                </a:solidFill>
              </a:rPr>
              <a:t>and using this form to simplify calculations by cancelling common primes </a:t>
            </a:r>
            <a:r>
              <a:rPr lang="en-US" smtClean="0">
                <a:solidFill>
                  <a:srgbClr val="FF0000"/>
                </a:solidFill>
                <a:sym typeface="Wingdings" pitchFamily="2" charset="2"/>
              </a:rPr>
              <a:t> </a:t>
            </a:r>
            <a:r>
              <a:rPr lang="en-US" b="1" smtClean="0"/>
              <a:t>(fractions?)</a:t>
            </a:r>
            <a:endParaRPr lang="en-US" smtClean="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3"/>
          <p:cNvSpPr>
            <a:spLocks noChangeArrowheads="1"/>
          </p:cNvSpPr>
          <p:nvPr/>
        </p:nvSpPr>
        <p:spPr bwMode="auto">
          <a:xfrm>
            <a:off x="611188" y="404813"/>
            <a:ext cx="8137525" cy="4246562"/>
          </a:xfrm>
          <a:prstGeom prst="rect">
            <a:avLst/>
          </a:prstGeom>
          <a:noFill/>
          <a:ln w="9525">
            <a:noFill/>
            <a:miter lim="800000"/>
            <a:headEnd/>
            <a:tailEnd/>
          </a:ln>
        </p:spPr>
        <p:txBody>
          <a:bodyPr>
            <a:spAutoFit/>
          </a:bodyPr>
          <a:lstStyle/>
          <a:p>
            <a:pPr algn="ctr"/>
            <a:r>
              <a:rPr lang="en-US" sz="3000" b="1" u="sng">
                <a:latin typeface="Calibri" pitchFamily="34" charset="0"/>
              </a:rPr>
              <a:t>Did you know?</a:t>
            </a:r>
          </a:p>
          <a:p>
            <a:endParaRPr lang="en-US" sz="3000">
              <a:latin typeface="Calibri" pitchFamily="34" charset="0"/>
            </a:endParaRPr>
          </a:p>
          <a:p>
            <a:r>
              <a:rPr lang="en-US" sz="3000">
                <a:latin typeface="Calibri" pitchFamily="34" charset="0"/>
              </a:rPr>
              <a:t>That if a number is divisible (able to be divided by) by a composite number then…. it is also divisible by the prime factors of that number!</a:t>
            </a:r>
          </a:p>
          <a:p>
            <a:endParaRPr lang="en-US" sz="3000">
              <a:latin typeface="Calibri" pitchFamily="34" charset="0"/>
            </a:endParaRPr>
          </a:p>
          <a:p>
            <a:endParaRPr lang="en-US" sz="3000">
              <a:latin typeface="Calibri" pitchFamily="34" charset="0"/>
            </a:endParaRPr>
          </a:p>
          <a:p>
            <a:endParaRPr lang="en-US" sz="3000">
              <a:latin typeface="Calibri" pitchFamily="34" charset="0"/>
            </a:endParaRPr>
          </a:p>
          <a:p>
            <a:r>
              <a:rPr lang="en-US" sz="3000">
                <a:latin typeface="Calibri" pitchFamily="34" charset="0"/>
              </a:rPr>
              <a:t>and 4)</a:t>
            </a:r>
          </a:p>
        </p:txBody>
      </p:sp>
      <p:pic>
        <p:nvPicPr>
          <p:cNvPr id="84994" name="Picture 2"/>
          <p:cNvPicPr>
            <a:picLocks noChangeAspect="1" noChangeArrowheads="1"/>
          </p:cNvPicPr>
          <p:nvPr/>
        </p:nvPicPr>
        <p:blipFill>
          <a:blip r:embed="rId2" cstate="print"/>
          <a:srcRect/>
          <a:stretch>
            <a:fillRect/>
          </a:stretch>
        </p:blipFill>
        <p:spPr bwMode="auto">
          <a:xfrm>
            <a:off x="250825" y="3860800"/>
            <a:ext cx="1725613" cy="2160588"/>
          </a:xfrm>
          <a:prstGeom prst="rect">
            <a:avLst/>
          </a:prstGeom>
          <a:noFill/>
          <a:ln w="9525">
            <a:noFill/>
            <a:miter lim="800000"/>
            <a:headEnd/>
            <a:tailEnd/>
          </a:ln>
        </p:spPr>
      </p:pic>
      <p:sp>
        <p:nvSpPr>
          <p:cNvPr id="6" name="Cloud Callout 5"/>
          <p:cNvSpPr/>
          <p:nvPr/>
        </p:nvSpPr>
        <p:spPr>
          <a:xfrm>
            <a:off x="1547813" y="3284538"/>
            <a:ext cx="2736850" cy="1081087"/>
          </a:xfrm>
          <a:prstGeom prst="cloudCallout">
            <a:avLst>
              <a:gd name="adj1" fmla="val -52225"/>
              <a:gd name="adj2" fmla="val 689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lumMod val="95000"/>
                    <a:lumOff val="5000"/>
                  </a:schemeClr>
                </a:solidFill>
              </a:rPr>
              <a:t>WT?</a:t>
            </a:r>
          </a:p>
        </p:txBody>
      </p:sp>
      <p:pic>
        <p:nvPicPr>
          <p:cNvPr id="84996" name="Picture 2"/>
          <p:cNvPicPr>
            <a:picLocks noChangeAspect="1" noChangeArrowheads="1"/>
          </p:cNvPicPr>
          <p:nvPr/>
        </p:nvPicPr>
        <p:blipFill>
          <a:blip r:embed="rId3" cstate="print"/>
          <a:srcRect/>
          <a:stretch>
            <a:fillRect/>
          </a:stretch>
        </p:blipFill>
        <p:spPr bwMode="auto">
          <a:xfrm>
            <a:off x="2339975" y="4652963"/>
            <a:ext cx="1878013" cy="1871662"/>
          </a:xfrm>
          <a:prstGeom prst="rect">
            <a:avLst/>
          </a:prstGeom>
          <a:noFill/>
          <a:ln w="9525">
            <a:noFill/>
            <a:miter lim="800000"/>
            <a:headEnd/>
            <a:tailEnd/>
          </a:ln>
        </p:spPr>
      </p:pic>
      <p:sp>
        <p:nvSpPr>
          <p:cNvPr id="9" name="Rectangle 8"/>
          <p:cNvSpPr/>
          <p:nvPr/>
        </p:nvSpPr>
        <p:spPr>
          <a:xfrm>
            <a:off x="4356100" y="3284538"/>
            <a:ext cx="4572000" cy="2862262"/>
          </a:xfrm>
          <a:prstGeom prst="rect">
            <a:avLst/>
          </a:prstGeom>
        </p:spPr>
        <p:txBody>
          <a:bodyPr>
            <a:spAutoFit/>
          </a:bodyPr>
          <a:lstStyle/>
          <a:p>
            <a:pPr fontAlgn="auto">
              <a:spcBef>
                <a:spcPts val="0"/>
              </a:spcBef>
              <a:spcAft>
                <a:spcPts val="0"/>
              </a:spcAft>
              <a:defRPr/>
            </a:pPr>
            <a:r>
              <a:rPr lang="en-US" dirty="0">
                <a:latin typeface="+mn-lt"/>
                <a:cs typeface="+mn-cs"/>
              </a:rPr>
              <a:t>For example </a:t>
            </a:r>
          </a:p>
          <a:p>
            <a:pPr fontAlgn="auto">
              <a:spcBef>
                <a:spcPts val="0"/>
              </a:spcBef>
              <a:spcAft>
                <a:spcPts val="0"/>
              </a:spcAft>
              <a:defRPr/>
            </a:pPr>
            <a:endParaRPr lang="en-US" dirty="0">
              <a:latin typeface="+mn-lt"/>
              <a:cs typeface="+mn-cs"/>
            </a:endParaRPr>
          </a:p>
          <a:p>
            <a:pPr marL="342900" indent="-342900" fontAlgn="auto">
              <a:spcBef>
                <a:spcPts val="0"/>
              </a:spcBef>
              <a:spcAft>
                <a:spcPts val="0"/>
              </a:spcAft>
              <a:buFontTx/>
              <a:buAutoNum type="alphaLcParenR"/>
              <a:defRPr/>
            </a:pPr>
            <a:r>
              <a:rPr lang="en-US" dirty="0">
                <a:latin typeface="+mn-lt"/>
                <a:cs typeface="+mn-cs"/>
              </a:rPr>
              <a:t>Choose a random number: 785</a:t>
            </a:r>
          </a:p>
          <a:p>
            <a:pPr marL="342900" indent="-342900" fontAlgn="auto">
              <a:spcBef>
                <a:spcPts val="0"/>
              </a:spcBef>
              <a:spcAft>
                <a:spcPts val="0"/>
              </a:spcAft>
              <a:buFontTx/>
              <a:buAutoNum type="alphaLcParenR"/>
              <a:defRPr/>
            </a:pPr>
            <a:endParaRPr lang="en-US" dirty="0">
              <a:latin typeface="+mn-lt"/>
              <a:cs typeface="+mn-cs"/>
            </a:endParaRPr>
          </a:p>
          <a:p>
            <a:pPr marL="342900" indent="-342900" fontAlgn="auto">
              <a:spcBef>
                <a:spcPts val="0"/>
              </a:spcBef>
              <a:spcAft>
                <a:spcPts val="0"/>
              </a:spcAft>
              <a:buFontTx/>
              <a:buAutoNum type="alphaLcParenR"/>
              <a:defRPr/>
            </a:pPr>
            <a:r>
              <a:rPr lang="en-US" dirty="0">
                <a:latin typeface="+mn-lt"/>
                <a:cs typeface="+mn-cs"/>
              </a:rPr>
              <a:t>The last two digits of 7</a:t>
            </a:r>
            <a:r>
              <a:rPr lang="en-US" b="1" dirty="0">
                <a:latin typeface="+mn-lt"/>
                <a:cs typeface="+mn-cs"/>
              </a:rPr>
              <a:t>85</a:t>
            </a:r>
            <a:r>
              <a:rPr lang="en-US" dirty="0">
                <a:latin typeface="+mn-lt"/>
                <a:cs typeface="+mn-cs"/>
              </a:rPr>
              <a:t> are </a:t>
            </a:r>
            <a:r>
              <a:rPr lang="en-US" b="1" dirty="0">
                <a:latin typeface="+mn-lt"/>
                <a:cs typeface="+mn-cs"/>
              </a:rPr>
              <a:t>85</a:t>
            </a:r>
            <a:r>
              <a:rPr lang="en-US" dirty="0">
                <a:latin typeface="+mn-lt"/>
                <a:cs typeface="+mn-cs"/>
              </a:rPr>
              <a:t>.</a:t>
            </a:r>
          </a:p>
          <a:p>
            <a:pPr marL="342900" indent="-342900" fontAlgn="auto">
              <a:spcBef>
                <a:spcPts val="0"/>
              </a:spcBef>
              <a:spcAft>
                <a:spcPts val="0"/>
              </a:spcAft>
              <a:buFontTx/>
              <a:buAutoNum type="alphaLcParenR"/>
              <a:defRPr/>
            </a:pPr>
            <a:endParaRPr lang="en-US" dirty="0">
              <a:latin typeface="+mn-lt"/>
              <a:cs typeface="+mn-cs"/>
            </a:endParaRPr>
          </a:p>
          <a:p>
            <a:pPr marL="342900" indent="-342900" fontAlgn="auto">
              <a:spcBef>
                <a:spcPts val="0"/>
              </a:spcBef>
              <a:spcAft>
                <a:spcPts val="0"/>
              </a:spcAft>
              <a:buFontTx/>
              <a:buAutoNum type="alphaLcParenR"/>
              <a:defRPr/>
            </a:pPr>
            <a:r>
              <a:rPr lang="en-US" dirty="0">
                <a:latin typeface="+mn-lt"/>
                <a:cs typeface="+mn-cs"/>
              </a:rPr>
              <a:t>85 is divisible by 5! (don’t worry about the 700; 100 is a composite number therefore so is 700!)</a:t>
            </a:r>
          </a:p>
          <a:p>
            <a:pPr marL="342900" indent="-342900" fontAlgn="auto">
              <a:spcBef>
                <a:spcPts val="0"/>
              </a:spcBef>
              <a:spcAft>
                <a:spcPts val="0"/>
              </a:spcAft>
              <a:defRPr/>
            </a:pPr>
            <a:endParaRPr lang="en-US" dirty="0">
              <a:latin typeface="+mn-lt"/>
              <a:cs typeface="+mn-c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3"/>
          <p:cNvSpPr>
            <a:spLocks noChangeArrowheads="1"/>
          </p:cNvSpPr>
          <p:nvPr/>
        </p:nvSpPr>
        <p:spPr bwMode="auto">
          <a:xfrm>
            <a:off x="611188" y="1219200"/>
            <a:ext cx="8137525" cy="554038"/>
          </a:xfrm>
          <a:prstGeom prst="rect">
            <a:avLst/>
          </a:prstGeom>
          <a:noFill/>
          <a:ln w="9525">
            <a:noFill/>
            <a:miter lim="800000"/>
            <a:headEnd/>
            <a:tailEnd/>
          </a:ln>
        </p:spPr>
        <p:txBody>
          <a:bodyPr>
            <a:spAutoFit/>
          </a:bodyPr>
          <a:lstStyle/>
          <a:p>
            <a:r>
              <a:rPr lang="en-US" sz="3000">
                <a:latin typeface="Calibri" pitchFamily="34" charset="0"/>
              </a:rPr>
              <a:t>Let’s try that again with another random number.</a:t>
            </a:r>
          </a:p>
        </p:txBody>
      </p:sp>
      <p:pic>
        <p:nvPicPr>
          <p:cNvPr id="86018" name="Picture 2"/>
          <p:cNvPicPr>
            <a:picLocks noChangeAspect="1" noChangeArrowheads="1"/>
          </p:cNvPicPr>
          <p:nvPr/>
        </p:nvPicPr>
        <p:blipFill>
          <a:blip r:embed="rId2" cstate="print"/>
          <a:srcRect/>
          <a:stretch>
            <a:fillRect/>
          </a:stretch>
        </p:blipFill>
        <p:spPr bwMode="auto">
          <a:xfrm>
            <a:off x="250825" y="2349500"/>
            <a:ext cx="3673475" cy="3660775"/>
          </a:xfrm>
          <a:prstGeom prst="rect">
            <a:avLst/>
          </a:prstGeom>
          <a:noFill/>
          <a:ln w="9525">
            <a:noFill/>
            <a:miter lim="800000"/>
            <a:headEnd/>
            <a:tailEnd/>
          </a:ln>
        </p:spPr>
      </p:pic>
      <p:sp>
        <p:nvSpPr>
          <p:cNvPr id="9" name="Rectangle 8"/>
          <p:cNvSpPr/>
          <p:nvPr/>
        </p:nvSpPr>
        <p:spPr>
          <a:xfrm>
            <a:off x="4356100" y="2492375"/>
            <a:ext cx="4572000" cy="2586038"/>
          </a:xfrm>
          <a:prstGeom prst="rect">
            <a:avLst/>
          </a:prstGeom>
        </p:spPr>
        <p:txBody>
          <a:bodyPr>
            <a:spAutoFit/>
          </a:bodyPr>
          <a:lstStyle/>
          <a:p>
            <a:pPr fontAlgn="auto">
              <a:spcBef>
                <a:spcPts val="0"/>
              </a:spcBef>
              <a:spcAft>
                <a:spcPts val="0"/>
              </a:spcAft>
              <a:defRPr/>
            </a:pPr>
            <a:r>
              <a:rPr lang="en-US" dirty="0">
                <a:latin typeface="+mn-lt"/>
                <a:cs typeface="+mn-cs"/>
              </a:rPr>
              <a:t>For example </a:t>
            </a:r>
          </a:p>
          <a:p>
            <a:pPr fontAlgn="auto">
              <a:spcBef>
                <a:spcPts val="0"/>
              </a:spcBef>
              <a:spcAft>
                <a:spcPts val="0"/>
              </a:spcAft>
              <a:defRPr/>
            </a:pPr>
            <a:endParaRPr lang="en-US" dirty="0">
              <a:latin typeface="+mn-lt"/>
              <a:cs typeface="+mn-cs"/>
            </a:endParaRPr>
          </a:p>
          <a:p>
            <a:pPr marL="342900" indent="-342900" fontAlgn="auto">
              <a:spcBef>
                <a:spcPts val="0"/>
              </a:spcBef>
              <a:spcAft>
                <a:spcPts val="0"/>
              </a:spcAft>
              <a:buFontTx/>
              <a:buAutoNum type="alphaLcParenR"/>
              <a:defRPr/>
            </a:pPr>
            <a:r>
              <a:rPr lang="en-US" dirty="0">
                <a:latin typeface="+mn-lt"/>
                <a:cs typeface="+mn-cs"/>
              </a:rPr>
              <a:t>Choose a random number: 2</a:t>
            </a:r>
            <a:r>
              <a:rPr lang="en-US" b="1" dirty="0">
                <a:latin typeface="+mn-lt"/>
                <a:cs typeface="+mn-cs"/>
              </a:rPr>
              <a:t>16</a:t>
            </a:r>
            <a:r>
              <a:rPr lang="en-US" dirty="0">
                <a:latin typeface="+mn-lt"/>
                <a:cs typeface="+mn-cs"/>
              </a:rPr>
              <a:t> </a:t>
            </a:r>
          </a:p>
          <a:p>
            <a:pPr marL="342900" indent="-342900" fontAlgn="auto">
              <a:spcBef>
                <a:spcPts val="0"/>
              </a:spcBef>
              <a:spcAft>
                <a:spcPts val="0"/>
              </a:spcAft>
              <a:buFontTx/>
              <a:buAutoNum type="alphaLcParenR"/>
              <a:defRPr/>
            </a:pPr>
            <a:endParaRPr lang="en-US" dirty="0">
              <a:latin typeface="+mn-lt"/>
              <a:cs typeface="+mn-cs"/>
            </a:endParaRPr>
          </a:p>
          <a:p>
            <a:pPr marL="342900" indent="-342900" fontAlgn="auto">
              <a:spcBef>
                <a:spcPts val="0"/>
              </a:spcBef>
              <a:spcAft>
                <a:spcPts val="0"/>
              </a:spcAft>
              <a:buFontTx/>
              <a:buAutoNum type="alphaLcParenR"/>
              <a:defRPr/>
            </a:pPr>
            <a:r>
              <a:rPr lang="en-US" dirty="0">
                <a:latin typeface="+mn-lt"/>
                <a:cs typeface="+mn-cs"/>
              </a:rPr>
              <a:t>The last two digits of 2</a:t>
            </a:r>
            <a:r>
              <a:rPr lang="en-US" b="1" dirty="0">
                <a:latin typeface="+mn-lt"/>
                <a:cs typeface="+mn-cs"/>
              </a:rPr>
              <a:t>16 </a:t>
            </a:r>
            <a:r>
              <a:rPr lang="en-US" dirty="0">
                <a:latin typeface="+mn-lt"/>
                <a:cs typeface="+mn-cs"/>
              </a:rPr>
              <a:t>are </a:t>
            </a:r>
            <a:r>
              <a:rPr lang="en-US" b="1" dirty="0">
                <a:latin typeface="+mn-lt"/>
                <a:cs typeface="+mn-cs"/>
              </a:rPr>
              <a:t>16</a:t>
            </a:r>
            <a:r>
              <a:rPr lang="en-US" dirty="0">
                <a:latin typeface="+mn-lt"/>
                <a:cs typeface="+mn-cs"/>
              </a:rPr>
              <a:t>.</a:t>
            </a:r>
          </a:p>
          <a:p>
            <a:pPr marL="342900" indent="-342900" fontAlgn="auto">
              <a:spcBef>
                <a:spcPts val="0"/>
              </a:spcBef>
              <a:spcAft>
                <a:spcPts val="0"/>
              </a:spcAft>
              <a:buFontTx/>
              <a:buAutoNum type="alphaLcParenR"/>
              <a:defRPr/>
            </a:pPr>
            <a:endParaRPr lang="en-US" dirty="0">
              <a:latin typeface="+mn-lt"/>
              <a:cs typeface="+mn-cs"/>
            </a:endParaRPr>
          </a:p>
          <a:p>
            <a:pPr marL="342900" indent="-342900" fontAlgn="auto">
              <a:spcBef>
                <a:spcPts val="0"/>
              </a:spcBef>
              <a:spcAft>
                <a:spcPts val="0"/>
              </a:spcAft>
              <a:buFontTx/>
              <a:buAutoNum type="alphaLcParenR"/>
              <a:defRPr/>
            </a:pPr>
            <a:r>
              <a:rPr lang="en-US" dirty="0">
                <a:latin typeface="+mn-lt"/>
                <a:cs typeface="+mn-cs"/>
              </a:rPr>
              <a:t>16 is divisible by 8!</a:t>
            </a:r>
          </a:p>
          <a:p>
            <a:pPr marL="342900" indent="-342900" fontAlgn="auto">
              <a:spcBef>
                <a:spcPts val="0"/>
              </a:spcBef>
              <a:spcAft>
                <a:spcPts val="0"/>
              </a:spcAft>
              <a:defRPr/>
            </a:pPr>
            <a:r>
              <a:rPr lang="en-US" dirty="0">
                <a:latin typeface="+mn-lt"/>
                <a:cs typeface="+mn-cs"/>
              </a:rPr>
              <a:t>		AND</a:t>
            </a:r>
          </a:p>
          <a:p>
            <a:pPr marL="342900" indent="-342900" fontAlgn="auto">
              <a:spcBef>
                <a:spcPts val="0"/>
              </a:spcBef>
              <a:spcAft>
                <a:spcPts val="0"/>
              </a:spcAft>
              <a:buFontTx/>
              <a:buAutoNum type="alphaLcParenR"/>
              <a:defRPr/>
            </a:pPr>
            <a:r>
              <a:rPr lang="en-US" dirty="0">
                <a:latin typeface="+mn-lt"/>
                <a:cs typeface="+mn-cs"/>
              </a:rPr>
              <a:t>216 is also divisible by 2. </a:t>
            </a:r>
          </a:p>
        </p:txBody>
      </p:sp>
      <p:sp>
        <p:nvSpPr>
          <p:cNvPr id="86020" name="Rectangle 10"/>
          <p:cNvSpPr>
            <a:spLocks noChangeArrowheads="1"/>
          </p:cNvSpPr>
          <p:nvPr/>
        </p:nvSpPr>
        <p:spPr bwMode="auto">
          <a:xfrm>
            <a:off x="4284663" y="5300663"/>
            <a:ext cx="4572000" cy="646112"/>
          </a:xfrm>
          <a:prstGeom prst="rect">
            <a:avLst/>
          </a:prstGeom>
          <a:noFill/>
          <a:ln w="9525">
            <a:noFill/>
            <a:miter lim="800000"/>
            <a:headEnd/>
            <a:tailEnd/>
          </a:ln>
        </p:spPr>
        <p:txBody>
          <a:bodyPr>
            <a:spAutoFit/>
          </a:bodyPr>
          <a:lstStyle/>
          <a:p>
            <a:r>
              <a:rPr lang="en-US">
                <a:latin typeface="Calibri" pitchFamily="34" charset="0"/>
              </a:rPr>
              <a:t>(Remember, don’t worry about the 200; 100 is a composite number therefore so is 200!)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2339975" y="260350"/>
            <a:ext cx="4895850" cy="914400"/>
          </a:xfrm>
          <a:prstGeom prst="rect">
            <a:avLst/>
          </a:prstGeom>
          <a:noFill/>
          <a:ln w="9525">
            <a:noFill/>
            <a:miter lim="800000"/>
            <a:headEnd/>
            <a:tailEnd/>
          </a:ln>
        </p:spPr>
        <p:txBody>
          <a:bodyPr>
            <a:spAutoFit/>
          </a:bodyPr>
          <a:lstStyle/>
          <a:p>
            <a:pPr>
              <a:spcBef>
                <a:spcPct val="50000"/>
              </a:spcBef>
            </a:pPr>
            <a:r>
              <a:rPr lang="en-GB" sz="5400">
                <a:latin typeface="Comic Sans MS" pitchFamily="66" charset="0"/>
              </a:rPr>
              <a:t>Did you know?</a:t>
            </a:r>
            <a:endParaRPr lang="en-US" sz="5400">
              <a:latin typeface="Comic Sans MS" pitchFamily="66" charset="0"/>
            </a:endParaRPr>
          </a:p>
        </p:txBody>
      </p:sp>
      <p:sp>
        <p:nvSpPr>
          <p:cNvPr id="12293" name="Text Box 5"/>
          <p:cNvSpPr txBox="1">
            <a:spLocks noChangeArrowheads="1"/>
          </p:cNvSpPr>
          <p:nvPr/>
        </p:nvSpPr>
        <p:spPr bwMode="auto">
          <a:xfrm>
            <a:off x="323850" y="1562100"/>
            <a:ext cx="8135938" cy="1323975"/>
          </a:xfrm>
          <a:prstGeom prst="rect">
            <a:avLst/>
          </a:prstGeom>
          <a:noFill/>
          <a:ln w="9525">
            <a:noFill/>
            <a:miter lim="800000"/>
            <a:headEnd/>
            <a:tailEnd/>
          </a:ln>
        </p:spPr>
        <p:txBody>
          <a:bodyPr>
            <a:spAutoFit/>
          </a:bodyPr>
          <a:lstStyle/>
          <a:p>
            <a:pPr algn="ctr">
              <a:spcBef>
                <a:spcPct val="50000"/>
              </a:spcBef>
            </a:pPr>
            <a:r>
              <a:rPr lang="en-GB" sz="4000">
                <a:latin typeface="Comic Sans MS" pitchFamily="66" charset="0"/>
              </a:rPr>
              <a:t>If you double an </a:t>
            </a:r>
            <a:r>
              <a:rPr lang="en-GB" sz="4000">
                <a:solidFill>
                  <a:srgbClr val="FF00FF"/>
                </a:solidFill>
                <a:latin typeface="Comic Sans MS" pitchFamily="66" charset="0"/>
              </a:rPr>
              <a:t>odd</a:t>
            </a:r>
            <a:r>
              <a:rPr lang="en-GB" sz="4000">
                <a:latin typeface="Comic Sans MS" pitchFamily="66" charset="0"/>
              </a:rPr>
              <a:t> number the answer is always an </a:t>
            </a:r>
            <a:r>
              <a:rPr lang="en-GB" sz="4000">
                <a:solidFill>
                  <a:srgbClr val="FF0000"/>
                </a:solidFill>
                <a:latin typeface="Comic Sans MS" pitchFamily="66" charset="0"/>
              </a:rPr>
              <a:t>even</a:t>
            </a:r>
            <a:r>
              <a:rPr lang="en-GB" sz="4000">
                <a:latin typeface="Comic Sans MS" pitchFamily="66" charset="0"/>
              </a:rPr>
              <a:t> number. </a:t>
            </a:r>
            <a:endParaRPr lang="en-US" sz="4000">
              <a:latin typeface="Comic Sans MS" pitchFamily="66" charset="0"/>
            </a:endParaRPr>
          </a:p>
        </p:txBody>
      </p:sp>
      <p:sp>
        <p:nvSpPr>
          <p:cNvPr id="12295" name="Text Box 7"/>
          <p:cNvSpPr txBox="1">
            <a:spLocks noChangeArrowheads="1"/>
          </p:cNvSpPr>
          <p:nvPr/>
        </p:nvSpPr>
        <p:spPr bwMode="auto">
          <a:xfrm>
            <a:off x="6659563" y="6092825"/>
            <a:ext cx="1657350" cy="457200"/>
          </a:xfrm>
          <a:prstGeom prst="rect">
            <a:avLst/>
          </a:prstGeom>
          <a:noFill/>
          <a:ln w="9525">
            <a:noFill/>
            <a:miter lim="800000"/>
            <a:headEnd/>
            <a:tailEnd/>
          </a:ln>
        </p:spPr>
        <p:txBody>
          <a:bodyPr>
            <a:spAutoFit/>
          </a:bodyPr>
          <a:lstStyle/>
          <a:p>
            <a:pPr>
              <a:spcBef>
                <a:spcPct val="50000"/>
              </a:spcBef>
            </a:pPr>
            <a:r>
              <a:rPr lang="en-GB" sz="2400">
                <a:solidFill>
                  <a:srgbClr val="FFFF99"/>
                </a:solidFill>
                <a:latin typeface="Curlz MT" pitchFamily="82" charset="0"/>
              </a:rPr>
              <a:t>By A. Gore</a:t>
            </a:r>
            <a:endParaRPr lang="en-US" sz="2400">
              <a:solidFill>
                <a:srgbClr val="FFFF99"/>
              </a:solidFill>
              <a:latin typeface="Curlz MT" pitchFamily="82" charset="0"/>
            </a:endParaRPr>
          </a:p>
        </p:txBody>
      </p:sp>
      <p:sp>
        <p:nvSpPr>
          <p:cNvPr id="9" name="TextBox 8"/>
          <p:cNvSpPr txBox="1">
            <a:spLocks noChangeArrowheads="1"/>
          </p:cNvSpPr>
          <p:nvPr/>
        </p:nvSpPr>
        <p:spPr bwMode="auto">
          <a:xfrm>
            <a:off x="3059113" y="2997200"/>
            <a:ext cx="2586037" cy="1477963"/>
          </a:xfrm>
          <a:prstGeom prst="rect">
            <a:avLst/>
          </a:prstGeom>
          <a:noFill/>
          <a:ln w="9525">
            <a:noFill/>
            <a:miter lim="800000"/>
            <a:headEnd/>
            <a:tailEnd/>
          </a:ln>
        </p:spPr>
        <p:txBody>
          <a:bodyPr wrap="none">
            <a:spAutoFit/>
          </a:bodyPr>
          <a:lstStyle/>
          <a:p>
            <a:r>
              <a:rPr lang="en-US" sz="3000">
                <a:latin typeface="Century Schoolbook" pitchFamily="18" charset="0"/>
              </a:rPr>
              <a:t>Double </a:t>
            </a:r>
            <a:r>
              <a:rPr lang="en-US" sz="3000">
                <a:solidFill>
                  <a:srgbClr val="FF00FF"/>
                </a:solidFill>
                <a:latin typeface="Century Schoolbook" pitchFamily="18" charset="0"/>
              </a:rPr>
              <a:t>1</a:t>
            </a:r>
            <a:r>
              <a:rPr lang="en-US" sz="3000">
                <a:latin typeface="Century Schoolbook" pitchFamily="18" charset="0"/>
              </a:rPr>
              <a:t> = </a:t>
            </a:r>
            <a:r>
              <a:rPr lang="en-US" sz="3000">
                <a:solidFill>
                  <a:srgbClr val="FF0000"/>
                </a:solidFill>
                <a:latin typeface="Century Schoolbook" pitchFamily="18" charset="0"/>
              </a:rPr>
              <a:t>2</a:t>
            </a:r>
          </a:p>
          <a:p>
            <a:endParaRPr lang="en-US" sz="3000">
              <a:latin typeface="Century Schoolbook" pitchFamily="18" charset="0"/>
            </a:endParaRPr>
          </a:p>
          <a:p>
            <a:r>
              <a:rPr lang="en-US" sz="3000">
                <a:latin typeface="Century Schoolbook" pitchFamily="18" charset="0"/>
              </a:rPr>
              <a:t>Double </a:t>
            </a:r>
            <a:r>
              <a:rPr lang="en-US" sz="3000">
                <a:solidFill>
                  <a:srgbClr val="FF00FF"/>
                </a:solidFill>
                <a:latin typeface="Century Schoolbook" pitchFamily="18" charset="0"/>
              </a:rPr>
              <a:t>7</a:t>
            </a:r>
            <a:r>
              <a:rPr lang="en-US" sz="3000">
                <a:latin typeface="Century Schoolbook" pitchFamily="18" charset="0"/>
              </a:rPr>
              <a:t> = 1</a:t>
            </a:r>
            <a:r>
              <a:rPr lang="en-US" sz="3000">
                <a:solidFill>
                  <a:srgbClr val="FF0000"/>
                </a:solidFill>
                <a:latin typeface="Century Schoolbook" pitchFamily="18" charset="0"/>
              </a:rPr>
              <a:t>4</a:t>
            </a:r>
          </a:p>
        </p:txBody>
      </p:sp>
      <p:pic>
        <p:nvPicPr>
          <p:cNvPr id="88070" name="Picture 8"/>
          <p:cNvPicPr>
            <a:picLocks noChangeAspect="1"/>
          </p:cNvPicPr>
          <p:nvPr/>
        </p:nvPicPr>
        <p:blipFill>
          <a:blip r:embed="rId2" cstate="print"/>
          <a:srcRect/>
          <a:stretch>
            <a:fillRect/>
          </a:stretch>
        </p:blipFill>
        <p:spPr bwMode="auto">
          <a:xfrm>
            <a:off x="541338" y="4995863"/>
            <a:ext cx="1008062" cy="1476375"/>
          </a:xfrm>
          <a:prstGeom prst="rect">
            <a:avLst/>
          </a:prstGeom>
          <a:noFill/>
          <a:ln w="9525">
            <a:noFill/>
            <a:miter lim="800000"/>
            <a:headEnd/>
            <a:tailEnd/>
          </a:ln>
        </p:spPr>
      </p:pic>
      <p:sp>
        <p:nvSpPr>
          <p:cNvPr id="8" name="Rectangle 7"/>
          <p:cNvSpPr/>
          <p:nvPr/>
        </p:nvSpPr>
        <p:spPr>
          <a:xfrm>
            <a:off x="323850" y="4792663"/>
            <a:ext cx="8208963" cy="187642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88072" name="Rectangle 9"/>
          <p:cNvSpPr>
            <a:spLocks noChangeArrowheads="1"/>
          </p:cNvSpPr>
          <p:nvPr/>
        </p:nvSpPr>
        <p:spPr bwMode="auto">
          <a:xfrm>
            <a:off x="1692275" y="5395913"/>
            <a:ext cx="6480175" cy="554037"/>
          </a:xfrm>
          <a:prstGeom prst="rect">
            <a:avLst/>
          </a:prstGeom>
          <a:noFill/>
          <a:ln w="9525">
            <a:noFill/>
            <a:miter lim="800000"/>
            <a:headEnd/>
            <a:tailEnd/>
          </a:ln>
        </p:spPr>
        <p:txBody>
          <a:bodyPr>
            <a:spAutoFit/>
          </a:bodyPr>
          <a:lstStyle/>
          <a:p>
            <a:pPr algn="ctr"/>
            <a:r>
              <a:rPr lang="en-US" sz="3000">
                <a:latin typeface="Century Schoolbook" pitchFamily="18" charset="0"/>
              </a:rPr>
              <a:t>Why?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2000"/>
                                        <p:tgtEl>
                                          <p:spTgt spid="12292"/>
                                        </p:tgtEl>
                                      </p:cBhvr>
                                    </p:animEffect>
                                    <p:anim calcmode="lin" valueType="num">
                                      <p:cBhvr>
                                        <p:cTn id="8" dur="2000" fill="hold"/>
                                        <p:tgtEl>
                                          <p:spTgt spid="12292"/>
                                        </p:tgtEl>
                                        <p:attrNameLst>
                                          <p:attrName>style.rotation</p:attrName>
                                        </p:attrNameLst>
                                      </p:cBhvr>
                                      <p:tavLst>
                                        <p:tav tm="0">
                                          <p:val>
                                            <p:fltVal val="720"/>
                                          </p:val>
                                        </p:tav>
                                        <p:tav tm="100000">
                                          <p:val>
                                            <p:fltVal val="0"/>
                                          </p:val>
                                        </p:tav>
                                      </p:tavLst>
                                    </p:anim>
                                    <p:anim calcmode="lin" valueType="num">
                                      <p:cBhvr>
                                        <p:cTn id="9" dur="2000" fill="hold"/>
                                        <p:tgtEl>
                                          <p:spTgt spid="12292"/>
                                        </p:tgtEl>
                                        <p:attrNameLst>
                                          <p:attrName>ppt_h</p:attrName>
                                        </p:attrNameLst>
                                      </p:cBhvr>
                                      <p:tavLst>
                                        <p:tav tm="0">
                                          <p:val>
                                            <p:fltVal val="0"/>
                                          </p:val>
                                        </p:tav>
                                        <p:tav tm="100000">
                                          <p:val>
                                            <p:strVal val="#ppt_h"/>
                                          </p:val>
                                        </p:tav>
                                      </p:tavLst>
                                    </p:anim>
                                    <p:anim calcmode="lin" valueType="num">
                                      <p:cBhvr>
                                        <p:cTn id="10" dur="2000" fill="hold"/>
                                        <p:tgtEl>
                                          <p:spTgt spid="1229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grpId="0" nodeType="afterEffect">
                                  <p:stCondLst>
                                    <p:cond delay="0"/>
                                  </p:stCondLst>
                                  <p:childTnLst>
                                    <p:set>
                                      <p:cBhvr>
                                        <p:cTn id="13" dur="1" fill="hold">
                                          <p:stCondLst>
                                            <p:cond delay="0"/>
                                          </p:stCondLst>
                                        </p:cTn>
                                        <p:tgtEl>
                                          <p:spTgt spid="12293"/>
                                        </p:tgtEl>
                                        <p:attrNameLst>
                                          <p:attrName>style.visibility</p:attrName>
                                        </p:attrNameLst>
                                      </p:cBhvr>
                                      <p:to>
                                        <p:strVal val="visible"/>
                                      </p:to>
                                    </p:set>
                                    <p:animEffect transition="in" filter="fade">
                                      <p:cBhvr>
                                        <p:cTn id="14" dur="2000"/>
                                        <p:tgtEl>
                                          <p:spTgt spid="12293"/>
                                        </p:tgtEl>
                                      </p:cBhvr>
                                    </p:animEffect>
                                    <p:anim calcmode="lin" valueType="num">
                                      <p:cBhvr>
                                        <p:cTn id="15" dur="2000" fill="hold"/>
                                        <p:tgtEl>
                                          <p:spTgt spid="12293"/>
                                        </p:tgtEl>
                                        <p:attrNameLst>
                                          <p:attrName>style.rotation</p:attrName>
                                        </p:attrNameLst>
                                      </p:cBhvr>
                                      <p:tavLst>
                                        <p:tav tm="0">
                                          <p:val>
                                            <p:fltVal val="720"/>
                                          </p:val>
                                        </p:tav>
                                        <p:tav tm="100000">
                                          <p:val>
                                            <p:fltVal val="0"/>
                                          </p:val>
                                        </p:tav>
                                      </p:tavLst>
                                    </p:anim>
                                    <p:anim calcmode="lin" valueType="num">
                                      <p:cBhvr>
                                        <p:cTn id="16" dur="2000" fill="hold"/>
                                        <p:tgtEl>
                                          <p:spTgt spid="12293"/>
                                        </p:tgtEl>
                                        <p:attrNameLst>
                                          <p:attrName>ppt_h</p:attrName>
                                        </p:attrNameLst>
                                      </p:cBhvr>
                                      <p:tavLst>
                                        <p:tav tm="0">
                                          <p:val>
                                            <p:fltVal val="0"/>
                                          </p:val>
                                        </p:tav>
                                        <p:tav tm="100000">
                                          <p:val>
                                            <p:strVal val="#ppt_h"/>
                                          </p:val>
                                        </p:tav>
                                      </p:tavLst>
                                    </p:anim>
                                    <p:anim calcmode="lin" valueType="num">
                                      <p:cBhvr>
                                        <p:cTn id="17" dur="2000" fill="hold"/>
                                        <p:tgtEl>
                                          <p:spTgt spid="12293"/>
                                        </p:tgtEl>
                                        <p:attrNameLst>
                                          <p:attrName>ppt_w</p:attrName>
                                        </p:attrNameLst>
                                      </p:cBhvr>
                                      <p:tavLst>
                                        <p:tav tm="0">
                                          <p:val>
                                            <p:fltVal val="0"/>
                                          </p:val>
                                        </p:tav>
                                        <p:tav tm="100000">
                                          <p:val>
                                            <p:strVal val="#ppt_w"/>
                                          </p:val>
                                        </p:tav>
                                      </p:tavLst>
                                    </p:anim>
                                  </p:childTnLst>
                                </p:cTn>
                              </p:par>
                            </p:childTnLst>
                          </p:cTn>
                        </p:par>
                        <p:par>
                          <p:cTn id="18" fill="hold">
                            <p:stCondLst>
                              <p:cond delay="4000"/>
                            </p:stCondLst>
                            <p:childTnLst>
                              <p:par>
                                <p:cTn id="19" presetID="9" presetClass="entr" presetSubtype="0" fill="hold" grpId="0" nodeType="afterEffect">
                                  <p:stCondLst>
                                    <p:cond delay="5000"/>
                                  </p:stCondLst>
                                  <p:childTnLst>
                                    <p:set>
                                      <p:cBhvr>
                                        <p:cTn id="20" dur="1" fill="hold">
                                          <p:stCondLst>
                                            <p:cond delay="0"/>
                                          </p:stCondLst>
                                        </p:cTn>
                                        <p:tgtEl>
                                          <p:spTgt spid="12295"/>
                                        </p:tgtEl>
                                        <p:attrNameLst>
                                          <p:attrName>style.visibility</p:attrName>
                                        </p:attrNameLst>
                                      </p:cBhvr>
                                      <p:to>
                                        <p:strVal val="visible"/>
                                      </p:to>
                                    </p:set>
                                    <p:animEffect transition="in" filter="dissolve">
                                      <p:cBhvr>
                                        <p:cTn id="21" dur="3000"/>
                                        <p:tgtEl>
                                          <p:spTgt spid="1229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p:bldP spid="12295"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3"/>
          <p:cNvPicPr>
            <a:picLocks noChangeAspect="1" noChangeArrowheads="1"/>
          </p:cNvPicPr>
          <p:nvPr/>
        </p:nvPicPr>
        <p:blipFill>
          <a:blip r:embed="rId2" cstate="print"/>
          <a:srcRect/>
          <a:stretch>
            <a:fillRect/>
          </a:stretch>
        </p:blipFill>
        <p:spPr bwMode="auto">
          <a:xfrm>
            <a:off x="250825" y="260350"/>
            <a:ext cx="8439150" cy="3771900"/>
          </a:xfrm>
          <a:prstGeom prst="rect">
            <a:avLst/>
          </a:prstGeom>
          <a:noFill/>
          <a:ln w="9525">
            <a:noFill/>
            <a:miter lim="800000"/>
            <a:headEnd/>
            <a:tailEnd/>
          </a:ln>
        </p:spPr>
      </p:pic>
      <p:sp>
        <p:nvSpPr>
          <p:cNvPr id="89091" name="TextBox 4"/>
          <p:cNvSpPr txBox="1">
            <a:spLocks noChangeArrowheads="1"/>
          </p:cNvSpPr>
          <p:nvPr/>
        </p:nvSpPr>
        <p:spPr bwMode="auto">
          <a:xfrm>
            <a:off x="179388" y="4149725"/>
            <a:ext cx="8496300" cy="1190625"/>
          </a:xfrm>
          <a:prstGeom prst="rect">
            <a:avLst/>
          </a:prstGeom>
          <a:noFill/>
          <a:ln w="9525">
            <a:noFill/>
            <a:miter lim="800000"/>
            <a:headEnd/>
            <a:tailEnd/>
          </a:ln>
        </p:spPr>
        <p:txBody>
          <a:bodyPr>
            <a:spAutoFit/>
          </a:bodyPr>
          <a:lstStyle/>
          <a:p>
            <a:pPr marL="342900" indent="-342900">
              <a:buFontTx/>
              <a:buAutoNum type="arabicPeriod"/>
            </a:pPr>
            <a:r>
              <a:rPr lang="en-US">
                <a:latin typeface="Century Schoolbook" pitchFamily="18" charset="0"/>
              </a:rPr>
              <a:t>Copy this table into your book.</a:t>
            </a:r>
          </a:p>
          <a:p>
            <a:pPr marL="342900" indent="-342900">
              <a:buFontTx/>
              <a:buAutoNum type="arabicPeriod"/>
            </a:pPr>
            <a:r>
              <a:rPr lang="en-US">
                <a:latin typeface="Century Schoolbook" pitchFamily="18" charset="0"/>
              </a:rPr>
              <a:t>Using sub-headings, create </a:t>
            </a:r>
            <a:r>
              <a:rPr lang="en-US" b="1">
                <a:latin typeface="Century Schoolbook" pitchFamily="18" charset="0"/>
              </a:rPr>
              <a:t>5 examples</a:t>
            </a:r>
            <a:r>
              <a:rPr lang="en-US">
                <a:latin typeface="Century Schoolbook" pitchFamily="18" charset="0"/>
              </a:rPr>
              <a:t> in your book for each box scenario to find the answer.</a:t>
            </a:r>
          </a:p>
          <a:p>
            <a:pPr marL="342900" indent="-342900">
              <a:buFontTx/>
              <a:buAutoNum type="arabicPeriod"/>
            </a:pPr>
            <a:r>
              <a:rPr lang="en-US">
                <a:latin typeface="Century Schoolbook" pitchFamily="18" charset="0"/>
              </a:rPr>
              <a:t>Then put your answers into the table in your book.</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3257</Words>
  <Application>Microsoft Office PowerPoint</Application>
  <PresentationFormat>On-screen Show (4:3)</PresentationFormat>
  <Paragraphs>965</Paragraphs>
  <Slides>77</Slides>
  <Notes>0</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Take out the number 1 because it is a special number.</vt:lpstr>
      <vt:lpstr>Take out numbers that have a composite factor of 2</vt:lpstr>
      <vt:lpstr>Take out numbers that have a composite factor of 2</vt:lpstr>
      <vt:lpstr>Take out numbers that have a composite factor of 3</vt:lpstr>
      <vt:lpstr>Take out numbers that have a composite factor of 3</vt:lpstr>
      <vt:lpstr>Take out numbers that have a composite factor of 5</vt:lpstr>
      <vt:lpstr>Take out numbers that have a composite factor of 5</vt:lpstr>
      <vt:lpstr>Take out numbers that have a composite factor of 7</vt:lpstr>
      <vt:lpstr>Take out numbers that have a composite factor of 7</vt:lpstr>
      <vt:lpstr>The PRIME Numbers!</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What does this mean?</vt:lpstr>
      <vt:lpstr>Slide 76</vt:lpstr>
      <vt:lpstr>Slide 77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Administrator</cp:lastModifiedBy>
  <cp:revision>7</cp:revision>
  <dcterms:modified xsi:type="dcterms:W3CDTF">2014-08-25T04:39:11Z</dcterms:modified>
</cp:coreProperties>
</file>